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97" r:id="rId10"/>
    <p:sldId id="278" r:id="rId11"/>
    <p:sldId id="296" r:id="rId12"/>
    <p:sldId id="307" r:id="rId13"/>
    <p:sldId id="308" r:id="rId14"/>
    <p:sldId id="298" r:id="rId15"/>
    <p:sldId id="284" r:id="rId16"/>
    <p:sldId id="300" r:id="rId17"/>
    <p:sldId id="304" r:id="rId18"/>
    <p:sldId id="305" r:id="rId19"/>
    <p:sldId id="301" r:id="rId20"/>
    <p:sldId id="306" r:id="rId21"/>
    <p:sldId id="299" r:id="rId22"/>
    <p:sldId id="281" r:id="rId23"/>
    <p:sldId id="302" r:id="rId24"/>
    <p:sldId id="303" r:id="rId25"/>
    <p:sldId id="309" r:id="rId26"/>
    <p:sldId id="267" r:id="rId27"/>
  </p:sldIdLst>
  <p:sldSz cx="9144000" cy="6858000" type="screen4x3"/>
  <p:notesSz cx="9874250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5EA"/>
    <a:srgbClr val="FF99CC"/>
    <a:srgbClr val="004B8D"/>
    <a:srgbClr val="B9E0F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457" autoAdjust="0"/>
  </p:normalViewPr>
  <p:slideViewPr>
    <p:cSldViewPr snapToGrid="0" snapToObjects="1">
      <p:cViewPr varScale="1">
        <p:scale>
          <a:sx n="72" d="100"/>
          <a:sy n="72" d="100"/>
        </p:scale>
        <p:origin x="-470" y="-91"/>
      </p:cViewPr>
      <p:guideLst>
        <p:guide orient="horz" pos="281"/>
        <p:guide orient="horz" pos="3843"/>
        <p:guide orient="horz" pos="3562"/>
        <p:guide pos="5481"/>
        <p:guide pos="280"/>
        <p:guide pos="1746"/>
        <p:guide pos="1462"/>
        <p:guide pos="3207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4737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20.11.2014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.cz/cz/podpora-podnikani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5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 smtClean="0"/>
              <a:t>Příprava </a:t>
            </a:r>
            <a:r>
              <a:rPr lang="cs-CZ" b="0" dirty="0" smtClean="0">
                <a:solidFill>
                  <a:srgbClr val="C00000"/>
                </a:solidFill>
              </a:rPr>
              <a:t>Akčního plánu </a:t>
            </a:r>
            <a:r>
              <a:rPr lang="cs-CZ" b="0" dirty="0" smtClean="0"/>
              <a:t>na podporu zvyšování soběstačnosti České republiky v surovinových zdrojích substitucí primárních zdrojů druhotnými surovinami v případech, kdy to je technicky možné a ekonomicky rentabilní.</a:t>
            </a:r>
          </a:p>
          <a:p>
            <a:endParaRPr lang="cs-CZ" dirty="0" smtClean="0"/>
          </a:p>
          <a:p>
            <a:pPr marL="0" indent="0" algn="just">
              <a:buNone/>
            </a:pPr>
            <a:r>
              <a:rPr lang="cs-CZ" b="1" dirty="0" smtClean="0">
                <a:solidFill>
                  <a:srgbClr val="C00000"/>
                </a:solidFill>
              </a:rPr>
              <a:t>Akční plán stanoví: 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  </a:t>
            </a:r>
            <a:r>
              <a:rPr lang="cs-CZ" b="0" dirty="0" smtClean="0">
                <a:solidFill>
                  <a:srgbClr val="C00000"/>
                </a:solidFill>
              </a:rPr>
              <a:t>Konkrétní úkoly včetně harmonogramu plnění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0" dirty="0" smtClean="0">
                <a:solidFill>
                  <a:srgbClr val="C00000"/>
                </a:solidFill>
              </a:rPr>
              <a:t>   Nástroje pro realizaci stanovených úkolů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rgbClr val="C00000"/>
                </a:solidFill>
              </a:rPr>
              <a:t> Indikátory hodnocení  </a:t>
            </a:r>
          </a:p>
          <a:p>
            <a:pPr marL="285750" indent="-28575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bg1"/>
                </a:solidFill>
              </a:rPr>
              <a:t> </a:t>
            </a:r>
            <a:r>
              <a:rPr lang="cs-CZ" sz="1400" b="0" dirty="0" smtClean="0">
                <a:solidFill>
                  <a:schemeClr val="bg1"/>
                </a:solidFill>
              </a:rPr>
              <a:t>Příklady řešení druhotných surovin v ostatních</a:t>
            </a:r>
          </a:p>
          <a:p>
            <a:pPr marL="0" indent="0" algn="just">
              <a:buNone/>
            </a:pPr>
            <a:r>
              <a:rPr lang="cs-CZ" sz="1400" b="0" dirty="0" smtClean="0">
                <a:solidFill>
                  <a:schemeClr val="bg1"/>
                </a:solidFill>
              </a:rPr>
              <a:t>       členských státech EU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cs-CZ" sz="1400" b="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cs-CZ" sz="1400" b="0" dirty="0" smtClean="0">
                <a:solidFill>
                  <a:srgbClr val="C00000"/>
                </a:solidFill>
              </a:rPr>
              <a:t>Příprava Akčního plánu byla na MPO zahájena v říjnu 2014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7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další opatření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prosazování Politiky druhotných surovin v praxi patří: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Aktivně spolupracovat v orgánech EU (např. DG Environment, DG Enterprise, DG Trade) při řešení problematiky nežádoucího vývozu druhotných surovin (zejména kovů) ze zemí EU.</a:t>
            </a:r>
            <a:r>
              <a:rPr lang="cs-CZ" dirty="0" smtClean="0">
                <a:effectLst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Nežádoucím vývozem se rozumí vývoz výrobků s ukončenou životností (např. autovraky, použitá elektrická a elektronická zařízení apod.), která nejsou zpracována a upravena na druhotnou surovinu. Cílem opatření je, aby druhotné suroviny získávané z výrobků s ukončenou životností, byly zpracovány na požadovanou kvalitu vstupní suroviny a v maximální možné míře opět využity v tuzemské výrobě nebo s přidanou hodnotou vyváženy, čímž se podpoří rozvoj zpracovatelského průmyslu ČR.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Analyzovat možnosti aplikace principů oběhového hospodářství a životního cyklu výrobků v právním a podnikatelském prostředí ČR a EU.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7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Příklady recyklátů výhodně obchodovatelných </a:t>
            </a:r>
          </a:p>
          <a:p>
            <a:r>
              <a:rPr lang="cs-CZ" dirty="0" smtClean="0"/>
              <a:t>Lehká frakce (hliníku a </a:t>
            </a:r>
            <a:r>
              <a:rPr lang="cs-CZ" dirty="0" err="1" smtClean="0"/>
              <a:t>neferomagnetických</a:t>
            </a:r>
            <a:r>
              <a:rPr lang="cs-CZ" dirty="0" smtClean="0"/>
              <a:t> slitin) získaná při recyklaci elektrozařízení,</a:t>
            </a:r>
            <a:r>
              <a:rPr lang="cs-CZ" baseline="0" dirty="0" smtClean="0"/>
              <a:t> která je v této fázi již obchodovatelná a dále využitelná jako vstupní surovina pro slévárny.</a:t>
            </a:r>
          </a:p>
          <a:p>
            <a:endParaRPr lang="cs-CZ" baseline="0" dirty="0" smtClean="0"/>
          </a:p>
          <a:p>
            <a:r>
              <a:rPr lang="cs-CZ" baseline="0" dirty="0" smtClean="0"/>
              <a:t>(Předmět – tužka, je vložen na recyklát pouze pro porovnání velikosti drcené frakce). 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9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Vyseparovaná měď</a:t>
            </a:r>
            <a:r>
              <a:rPr lang="cs-CZ" baseline="0" dirty="0" smtClean="0"/>
              <a:t> s příměsí slitin, získaná při zpracování elektrozařízení. Podle požadavku odběratele je možná další separace až na čistou měď. Obě frakce jsou velmi výhodně obchodovatelné.    </a:t>
            </a:r>
          </a:p>
          <a:p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(Předmět – nůž, je vložen na recyklát pouze pro porovnání velikosti drcené frakce). 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06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Podpora výzkumu a inovací v této oblasti je nezbytná, neboť se tím iniciuje a podporuje rozvoj nového segmentu průmyslu – průmyslu druhotných surovin, který přispěje k zajištění surovinové bezpečnosti</a:t>
            </a:r>
            <a:r>
              <a:rPr lang="cs-CZ" baseline="0" dirty="0" smtClean="0"/>
              <a:t> ČR a zároveň bude </a:t>
            </a:r>
            <a:r>
              <a:rPr lang="cs-CZ" dirty="0" smtClean="0"/>
              <a:t>poskytovat </a:t>
            </a:r>
            <a:r>
              <a:rPr lang="cs-CZ" baseline="0" dirty="0" smtClean="0"/>
              <a:t> řadu pracovních míst, tzn. že tato podpora má významný sociální aspekt. </a:t>
            </a:r>
          </a:p>
          <a:p>
            <a:endParaRPr lang="cs-CZ" baseline="0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78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 smtClean="0">
                <a:solidFill>
                  <a:srgbClr val="0070C0"/>
                </a:solidFill>
              </a:rPr>
              <a:t>Konkrétní řešení podpory prostřednictvím OP PIK 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>
                <a:solidFill>
                  <a:srgbClr val="0070C0"/>
                </a:solidFill>
              </a:rPr>
              <a:t>Prioritní osa 1:</a:t>
            </a:r>
          </a:p>
          <a:p>
            <a:r>
              <a:rPr lang="cs-CZ" b="0" dirty="0" smtClean="0"/>
              <a:t>Rozvoj výzkumu a vývoje pro inovace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Prioritní osa 3:</a:t>
            </a:r>
          </a:p>
          <a:p>
            <a:r>
              <a:rPr lang="cs-CZ" b="0" dirty="0" smtClean="0"/>
              <a:t>Účinné nakládání energií, rozvoj energetické infrastruktury a obnovitelných zdrojů energie, podpora zavádění nových technologií v oblasti nakládání energií a druhotných surovin </a:t>
            </a:r>
          </a:p>
          <a:p>
            <a:endParaRPr lang="cs-CZ" dirty="0" smtClean="0"/>
          </a:p>
          <a:p>
            <a:r>
              <a:rPr lang="cs-CZ" dirty="0" smtClean="0"/>
              <a:t>V současné době stále probíhají jednání s Evropskou komisí jejichž předmětem je finanční zajištění jednotlivých prioritních os OP PIK. Podle informací z EK je část týkající se podpory prioritní osa 3.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13B5EA"/>
                </a:solidFill>
              </a:rPr>
              <a:t>Informace</a:t>
            </a:r>
            <a:r>
              <a:rPr lang="cs-CZ" sz="1200" b="1" baseline="0" dirty="0" smtClean="0">
                <a:solidFill>
                  <a:srgbClr val="13B5EA"/>
                </a:solidFill>
              </a:rPr>
              <a:t> na:  </a:t>
            </a:r>
            <a:r>
              <a:rPr lang="cs-CZ" sz="1200" b="1" dirty="0" smtClean="0">
                <a:solidFill>
                  <a:srgbClr val="13B5EA"/>
                </a:solidFill>
              </a:rPr>
              <a:t>www.mpo.cz/cz/podpora-</a:t>
            </a:r>
            <a:r>
              <a:rPr lang="cs-CZ" sz="1200" b="1" dirty="0" err="1" smtClean="0">
                <a:solidFill>
                  <a:srgbClr val="13B5EA"/>
                </a:solidFill>
              </a:rPr>
              <a:t>podnikani</a:t>
            </a:r>
            <a:r>
              <a:rPr lang="cs-CZ" sz="1200" b="1" dirty="0" smtClean="0">
                <a:solidFill>
                  <a:srgbClr val="13B5EA"/>
                </a:solidFill>
              </a:rPr>
              <a:t>/</a:t>
            </a:r>
            <a:r>
              <a:rPr lang="cs-CZ" sz="1200" b="1" dirty="0" err="1" smtClean="0">
                <a:solidFill>
                  <a:srgbClr val="13B5EA"/>
                </a:solidFill>
              </a:rPr>
              <a:t>oppik</a:t>
            </a:r>
            <a:r>
              <a:rPr lang="cs-CZ" sz="1200" b="1" dirty="0" smtClean="0">
                <a:solidFill>
                  <a:srgbClr val="13B5EA"/>
                </a:solidFill>
              </a:rPr>
              <a:t>/ 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Bezplatné telefonické poradenství  na MPO pro podnikatele - Zelená linka  T: 800 800 777</a:t>
            </a:r>
          </a:p>
          <a:p>
            <a:pPr marL="0" indent="0">
              <a:buNone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 smtClean="0">
              <a:solidFill>
                <a:srgbClr val="13B5EA"/>
              </a:solidFill>
              <a:hlinkClick r:id="rId3"/>
            </a:endParaRPr>
          </a:p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54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Dalšími opatřeními pro prosazování 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Politiky druhotných surovin v praxi jsou: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na úrovni státní správy možnosti stanovení kvót pro využívání druhotných surovin pro stavební projekty financované ze státních prostředků.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Vytvoření podmínek pro vyšší využívání druhotných surovin např. formou podpory komoditních trhů apod.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Nastavení odpovídající výše podpory elektřiny z obnovitelných a druhotných zdrojů na podporu projektů energetického využití odpadu.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78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Zpracovatelské linky, kde dochází k třídění stavebních hmot z demolic a k jejich úpravě na požadované frakce. </a:t>
            </a:r>
          </a:p>
          <a:p>
            <a:r>
              <a:rPr lang="cs-CZ" dirty="0" smtClean="0"/>
              <a:t>V případě stavebních</a:t>
            </a:r>
            <a:r>
              <a:rPr lang="cs-CZ" baseline="0" dirty="0" smtClean="0"/>
              <a:t> recyklátů se jedná </a:t>
            </a:r>
            <a:r>
              <a:rPr lang="cs-CZ" dirty="0" smtClean="0"/>
              <a:t>o největší objemy druhotných surovin, které vstupují do dalšího</a:t>
            </a:r>
            <a:r>
              <a:rPr lang="cs-CZ" baseline="0" dirty="0" smtClean="0"/>
              <a:t> procesu zpracování a využití (např. na zásypy, podsypy, komunikace, cyklostezky, hřiště, na sanační a rekultivační práce apod.)  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40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Tyto druhy recyklovaného kameniva jsou využitelné při výstavbě zejména pozemních komunikacích a rekultivacích. Nahrazují tak přírodní neobnovitelné suroviny.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404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 opatření pro prosazování 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Politiky druhotných surovin v praxi jsou z oblasti vzdělávání. Tato  oblast však vykazovala  dosud značný deficit. Ke změnám dochází avšak pomaleji než je potřeba. </a:t>
            </a:r>
          </a:p>
          <a:p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tomto roce se podařilo zahájit přípravy na pilotní projekt v oblasti vzdělávání pracovníků pro recyklaci, kteří naleznou využití zejména ve sběrných dvorech provozovaných obcemi, v recyklačních zařízeních a firmách zpracovávající druhotné suroviny. Pilotní projekt je zaměřen na dělnické profese. </a:t>
            </a:r>
          </a:p>
          <a:p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Zároveň byly již provedeny první kroky k začlenění vzdělávání pro recyklaci i na úrovni středoškolského a vysokoškolského vzdělávání.   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7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2" lvl="1" indent="0">
              <a:spcBef>
                <a:spcPts val="0"/>
              </a:spcBef>
              <a:buNone/>
            </a:pPr>
            <a:r>
              <a:rPr lang="cs-CZ" sz="6600" b="0" baseline="0" dirty="0" smtClean="0">
                <a:solidFill>
                  <a:srgbClr val="C00000"/>
                </a:solidFill>
              </a:rPr>
              <a:t>Jedním z významných podnětů pro zpracování Politiky druhotných surovin ČR byl dokument EU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 Materials Initiative a následně vydaný dokument Evropa 2020 - Evropa účinněji využívající zdroje.</a:t>
            </a:r>
          </a:p>
          <a:p>
            <a:pPr marL="360362" lvl="1" indent="0">
              <a:spcBef>
                <a:spcPts val="0"/>
              </a:spcBef>
              <a:buNone/>
            </a:pPr>
            <a:r>
              <a:rPr lang="cs-CZ" sz="3200" dirty="0" smtClean="0"/>
              <a:t>Základním materiálem pro zpracování PDS ČR byl „</a:t>
            </a:r>
            <a:r>
              <a:rPr lang="cs-CZ" sz="3200" b="1" dirty="0" smtClean="0">
                <a:solidFill>
                  <a:srgbClr val="C00000"/>
                </a:solidFill>
              </a:rPr>
              <a:t>Strategický analytický dokument pro oblast využívání druhotných surovin“, </a:t>
            </a:r>
            <a:r>
              <a:rPr lang="cs-CZ" sz="3200" b="0" dirty="0" smtClean="0">
                <a:solidFill>
                  <a:srgbClr val="C00000"/>
                </a:solidFill>
              </a:rPr>
              <a:t>na jehož 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0" dirty="0" smtClean="0">
                <a:solidFill>
                  <a:srgbClr val="C00000"/>
                </a:solidFill>
              </a:rPr>
              <a:t>zpracování se podílelo cca 30 odborných expertů</a:t>
            </a:r>
            <a:r>
              <a:rPr lang="cs-CZ" sz="3200" b="0" baseline="0" dirty="0" smtClean="0">
                <a:solidFill>
                  <a:srgbClr val="C00000"/>
                </a:solidFill>
              </a:rPr>
              <a:t> z celé republiky.</a:t>
            </a:r>
          </a:p>
          <a:p>
            <a:pPr marL="3603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rámci probíhající </a:t>
            </a:r>
            <a:r>
              <a:rPr lang="cs-CZ" sz="3200" b="0" baseline="0" dirty="0" smtClean="0">
                <a:solidFill>
                  <a:srgbClr val="C00000"/>
                </a:solidFill>
              </a:rPr>
              <a:t>aktualizace Surovinové politiky České republiky byla do tohoto dokumentu nově vložena samostatná část „Politika druhotných surovin ČR“.  </a:t>
            </a:r>
            <a:endParaRPr lang="cs-CZ" sz="3200" b="0" dirty="0" smtClean="0">
              <a:solidFill>
                <a:srgbClr val="C00000"/>
              </a:solidFill>
            </a:endParaRPr>
          </a:p>
          <a:p>
            <a:pPr marL="360362" lvl="1" indent="0">
              <a:spcBef>
                <a:spcPts val="0"/>
              </a:spcBef>
              <a:buNone/>
            </a:pPr>
            <a:endParaRPr lang="cs-CZ" sz="3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680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Odborně vyškolená obsluha rozebírá a třídí cenné složky z použitých elektronických zařízení.</a:t>
            </a:r>
          </a:p>
          <a:p>
            <a:endParaRPr lang="cs-CZ" dirty="0" smtClean="0"/>
          </a:p>
          <a:p>
            <a:r>
              <a:rPr lang="cs-CZ" dirty="0" smtClean="0"/>
              <a:t>Příklady získávání druhotných surovin z výrobků,</a:t>
            </a:r>
            <a:r>
              <a:rPr lang="cs-CZ" baseline="0" dirty="0" smtClean="0"/>
              <a:t> které ukončily svůj životní cyklus – proces „</a:t>
            </a:r>
            <a:r>
              <a:rPr lang="cs-CZ" dirty="0" smtClean="0"/>
              <a:t>vytěžování“ surovin z použitých výrobků</a:t>
            </a:r>
            <a:endParaRPr lang="cs-CZ" baseline="0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Při zpracování elektrotechnických zařízení je velmi důležitý</a:t>
            </a:r>
            <a:r>
              <a:rPr lang="cs-CZ" baseline="0" dirty="0" smtClean="0"/>
              <a:t> podíl </a:t>
            </a:r>
            <a:r>
              <a:rPr lang="cs-CZ" dirty="0" smtClean="0"/>
              <a:t>ruční práce, pro získání maximálního množství kvalitních surovin. Na snímku je demontáž</a:t>
            </a:r>
            <a:r>
              <a:rPr lang="cs-CZ" baseline="0" dirty="0" smtClean="0"/>
              <a:t> monitorů včetně odsávání luminoforu.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114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cs-CZ" dirty="0" smtClean="0"/>
              <a:t>Statistické</a:t>
            </a:r>
            <a:r>
              <a:rPr lang="cs-CZ" baseline="0" dirty="0" smtClean="0"/>
              <a:t> sledování druhotných surovin je nezbytné pro vyhodnocování stanovených úkolů pro splnění cílů Politiky druhotných surovin ČR. Při zjištění nefunkčnosti některého z opatření tak mohou být včas provedeny korekce.</a:t>
            </a:r>
            <a:endParaRPr lang="cs-CZ" dirty="0" smtClean="0"/>
          </a:p>
          <a:p>
            <a:pPr lvl="1">
              <a:spcBef>
                <a:spcPts val="1200"/>
              </a:spcBef>
            </a:pP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dirty="0" smtClean="0"/>
              <a:t>Od roku 2011 je rozšířen statistický výkaz ČSÚ Odp 5-01 o zjišťování dat o druhotných surovinách </a:t>
            </a:r>
            <a:endParaRPr lang="cs-CZ" u="sng" dirty="0" smtClean="0"/>
          </a:p>
          <a:p>
            <a:pPr lvl="1"/>
            <a:r>
              <a:rPr lang="cs-CZ" b="1" dirty="0" smtClean="0"/>
              <a:t>Pro potřeby tohoto statistického sledování se druhotnou surovinou rozumí:</a:t>
            </a:r>
          </a:p>
          <a:p>
            <a:pPr lvl="2"/>
            <a:r>
              <a:rPr lang="cs-CZ" b="1" dirty="0" smtClean="0">
                <a:solidFill>
                  <a:srgbClr val="C00000"/>
                </a:solidFill>
              </a:rPr>
              <a:t>Vedlejší produkty</a:t>
            </a:r>
          </a:p>
          <a:p>
            <a:pPr lvl="2"/>
            <a:r>
              <a:rPr lang="cs-CZ" b="1" dirty="0" smtClean="0">
                <a:solidFill>
                  <a:srgbClr val="C00000"/>
                </a:solidFill>
              </a:rPr>
              <a:t>Upravené odpady, které přestaly být odpadem </a:t>
            </a:r>
            <a:r>
              <a:rPr lang="cs-CZ" dirty="0" smtClean="0"/>
              <a:t>poté, co splnily podmínky a kritéria pokud jsou stanovena (</a:t>
            </a:r>
            <a:r>
              <a:rPr lang="cs-CZ" dirty="0" err="1" smtClean="0"/>
              <a:t>neodpad</a:t>
            </a:r>
            <a:r>
              <a:rPr lang="cs-CZ" dirty="0" smtClean="0"/>
              <a:t>)</a:t>
            </a:r>
          </a:p>
          <a:p>
            <a:pPr lvl="2"/>
            <a:r>
              <a:rPr lang="cs-CZ" b="1" dirty="0" smtClean="0">
                <a:solidFill>
                  <a:srgbClr val="C00000"/>
                </a:solidFill>
              </a:rPr>
              <a:t>Materiály získané z výrobků podléhajících zpětnému odběru </a:t>
            </a:r>
            <a:r>
              <a:rPr lang="cs-CZ" dirty="0" smtClean="0"/>
              <a:t>(dle zákona č. 185/2001 Sb., o odpadech) a z dalších výrobků, využitelné pro další zpracování</a:t>
            </a:r>
          </a:p>
          <a:p>
            <a:pPr lvl="2"/>
            <a:r>
              <a:rPr lang="cs-CZ" b="1" dirty="0" smtClean="0">
                <a:solidFill>
                  <a:srgbClr val="C00000"/>
                </a:solidFill>
              </a:rPr>
              <a:t>Nespotřebované vstupní suroviny a materiály </a:t>
            </a:r>
            <a:r>
              <a:rPr lang="cs-CZ" dirty="0" smtClean="0"/>
              <a:t>předávané k novému využití</a:t>
            </a:r>
            <a:endParaRPr lang="cs-CZ" u="sng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78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chemeClr val="bg1"/>
                </a:solidFill>
              </a:rPr>
              <a:t>Podpora využití  vedlejších energetických produktů vydáním technických návodů </a:t>
            </a:r>
            <a:r>
              <a:rPr lang="cs-CZ" sz="1200" b="0" dirty="0" smtClean="0">
                <a:solidFill>
                  <a:schemeClr val="bg1"/>
                </a:solidFill>
              </a:rPr>
              <a:t>pro činnost autorizovaných osob při posuzování shody stavebních výrobků, které jsou používány zejména při sanaci a rekultivaci povrchových dolů a dalších území postižených antropogenní činností.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Výrobky je možné používat na stavbách na konkrétně určené lokalitě, za přesně definovaných podmínek, které se stanovují na základě Hydrogeologického posudku </a:t>
            </a:r>
            <a:r>
              <a:rPr lang="cs-CZ" dirty="0" smtClean="0"/>
              <a:t>(zpracovaného osobou s odbornou způsobilostí v oboru hydrogeologie a sanační geologie). Název lokality musí být vždy uveden na titulní straně vydané certifikační dokumentace.</a:t>
            </a:r>
            <a:endParaRPr lang="cs-CZ" sz="10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83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Příklady použití</a:t>
            </a:r>
            <a:r>
              <a:rPr lang="cs-CZ" b="1" baseline="0" dirty="0" smtClean="0"/>
              <a:t> certifikovaného VEP.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Ukončená rekultivace lomů Medard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Libík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Sokolovku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kde byly využity vedlejší energetické produkty (VEP).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současné době je již v této oblasti prosperující rekreační průmysl,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který poskytuje obyvatelům Severozápadních Čech pracovní příležitosti.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40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Další příklad použití</a:t>
            </a:r>
            <a:r>
              <a:rPr lang="cs-CZ" b="1" baseline="0" dirty="0" smtClean="0"/>
              <a:t> certifikovaných vedlejších energetických produktů (VEP).</a:t>
            </a:r>
          </a:p>
          <a:p>
            <a:endParaRPr lang="cs-CZ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Sanace a rekultivace bývalého lomu Ležáky. V současnosti je v této oblasti rozsáhlá a vyhledávaná rekreační oblast „Jezero Most“.</a:t>
            </a:r>
            <a:r>
              <a:rPr lang="cs-C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současné době je i zde prosperující rekreační průmysl,</a:t>
            </a:r>
            <a:r>
              <a:rPr lang="cs-CZ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který poskytuje obyvatelům části Severních  Čech pracovní příležitosti.</a:t>
            </a:r>
            <a:endParaRPr lang="cs-CZ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sz="9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739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60674-D1D7-4261-93A5-9CBA684CD43B}" type="slidenum">
              <a:rPr lang="cs-CZ"/>
              <a:pPr/>
              <a:t>25</a:t>
            </a:fld>
            <a:endParaRPr lang="cs-CZ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509588"/>
            <a:ext cx="3400425" cy="2549525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chemeClr val="bg1"/>
                </a:solidFill>
              </a:rPr>
              <a:t>Návrh na vyhlášení Národní soutěže v oblasti druhotných surovin – výzva k spoluúčasti a spolupráci při zpracování kritérií soutěže, hodnocení výrobků a služeb a při samotném vyhlašování vítězů.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soutěže je prezentace firem působících v  České republice v oboru zpracování druhotných surovin a výroby produktů z druhotných surovin. Účelem soutěže je zvýšit povědomí odborné i občanské sféry o inovativních technologiích, nových postupech získávání a úpravy druhotných surovin a jejich následného použití jako vstupní suroviny pro různá průmyslová odvětví a finální aplikace výrobků z druhotných surovin. Zároveň bude soutěž sloužit jako pozitivní propagace kvality a praktického použití druhotných surovin, neboť v současné době je informovanost v této oblasti velmi malá.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 smtClean="0">
              <a:solidFill>
                <a:schemeClr val="bg1"/>
              </a:solidFill>
            </a:endParaRPr>
          </a:p>
          <a:p>
            <a:pPr fontAlgn="auto" hangingPunct="1"/>
            <a:r>
              <a:rPr lang="cs-CZ" sz="1200" b="1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Návrh</a:t>
            </a:r>
            <a:r>
              <a:rPr lang="cs-CZ" sz="1200" b="1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k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ategorií soutěže:</a:t>
            </a:r>
          </a:p>
          <a:p>
            <a:pPr fontAlgn="auto" hangingPunct="1"/>
            <a:endParaRPr lang="cs-CZ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cs-CZ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nejlepší druhotná surovina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hangingPunct="0"/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Druhotná surovina získaná inovativním technologickým postupem splňující parametry vstupní suroviny pro další technologické procesy/výroby.  </a:t>
            </a:r>
          </a:p>
          <a:p>
            <a:pPr hangingPunct="0"/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cs-CZ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nejlepší výrobek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vyrobený z druhotných surovin</a:t>
            </a:r>
            <a:endParaRPr lang="cs-CZ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Výrobek, který vykazuje atributy inovativního výrobku tzn., že při jeho využití/použití dochází ke snižování  energetické a surovinové náročnosti</a:t>
            </a:r>
          </a:p>
          <a:p>
            <a:pPr hangingPunct="0"/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auto" hangingPunct="1"/>
            <a:r>
              <a:rPr lang="cs-CZ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Nejlepší exportér výrobků z druhotných surovin </a:t>
            </a:r>
            <a:endParaRPr lang="cs-CZ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 hangingPunct="1"/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Kritérium by měla být měřitelná relativní veličina, vhodná k porovnání subjektů s různou účastí na trhu, tj. např. množství druhotné suroviny vtaženo na např. počet zaměstnanců nebo obrat společnosti.</a:t>
            </a:r>
          </a:p>
          <a:p>
            <a:pPr fontAlgn="auto" hangingPunct="1"/>
            <a:endParaRPr lang="cs-CZ" sz="1200" b="1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 hangingPunct="1"/>
            <a:r>
              <a:rPr lang="cs-CZ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Inovativní využití výrobků z druhotných surovin</a:t>
            </a:r>
            <a:endParaRPr lang="cs-CZ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 hangingPunct="1"/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Použití výrobků vyrobených z druhotných surovin v praxi, např. v rámci veřejných zakázek, investiční výstavbě,… (možná účast i jednotlivých obcí či územně správních celků v rámci požadavků využití těchto výrobků při veřejných zakázkách). Netradiční využití druhotných surovin apod.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i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Těšíme se s Vámi na spolupráci v oblasti </a:t>
            </a:r>
            <a:r>
              <a:rPr lang="cs-CZ" smtClean="0"/>
              <a:t>druhotných surovin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09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C00000"/>
                </a:solidFill>
              </a:rPr>
              <a:t>1. Rada vlády pro energetickou a surovinovou strategii ČR („Rada vlády“), </a:t>
            </a:r>
            <a:r>
              <a:rPr lang="cs-CZ" sz="1200" dirty="0" smtClean="0">
                <a:solidFill>
                  <a:srgbClr val="002060"/>
                </a:solidFill>
              </a:rPr>
              <a:t>schválila návrh Politiky druhotných surovin ČR již v </a:t>
            </a:r>
            <a:r>
              <a:rPr lang="cs-CZ" sz="1400" dirty="0" smtClean="0">
                <a:solidFill>
                  <a:srgbClr val="002060"/>
                </a:solidFill>
              </a:rPr>
              <a:t>listopadu</a:t>
            </a:r>
            <a:r>
              <a:rPr lang="cs-CZ" sz="1200" dirty="0" smtClean="0">
                <a:solidFill>
                  <a:srgbClr val="002060"/>
                </a:solidFill>
              </a:rPr>
              <a:t> 2011 jako samostatnou část aktualizované Surovinové politiky ČR.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>
              <a:solidFill>
                <a:srgbClr val="C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C00000"/>
                </a:solidFill>
              </a:rPr>
              <a:t>2. V roce 2012 byla Surovinová politika ČR včetně Politiky druhotných surovin ČR předložena</a:t>
            </a:r>
            <a:r>
              <a:rPr lang="cs-CZ" sz="1200" baseline="0" dirty="0" smtClean="0">
                <a:solidFill>
                  <a:srgbClr val="C00000"/>
                </a:solidFill>
              </a:rPr>
              <a:t> do vlády, avšak její projednávání bylo přerušeno (nebyla shoda v oblasti řešení těžby uhlí)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>
              <a:solidFill>
                <a:srgbClr val="C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srgbClr val="C00000"/>
                </a:solidFill>
              </a:rPr>
              <a:t>3. V roce 2013 se situace nezměnila a proto Rada vlády </a:t>
            </a:r>
            <a:r>
              <a:rPr lang="cs-CZ" sz="1200" dirty="0" smtClean="0">
                <a:solidFill>
                  <a:srgbClr val="002060"/>
                </a:solidFill>
              </a:rPr>
              <a:t>doporučila vládě ČR vyjmout Politiku druhotných surovin ČR ze Surovinové politiky a projednat ji samostatně, </a:t>
            </a:r>
            <a:r>
              <a:rPr lang="cs-CZ" dirty="0" smtClean="0"/>
              <a:t>a to z důvodu potřeby mít na národní úrovni schválenou politiku pro oblast druhotných surovin, aby byly podloženy návrhy v Operačním programu podnikání a inovace pro konkurenceschopnost pro období 2014 – 2020 a byla</a:t>
            </a:r>
            <a:r>
              <a:rPr lang="cs-CZ" baseline="0" dirty="0" smtClean="0"/>
              <a:t> tak zajištěna možnost čerpání finančních prostředků z fondů EU na inovativní technologie k získávání, zpracování a využívání druhotných surovin.</a:t>
            </a:r>
          </a:p>
          <a:p>
            <a:endParaRPr lang="cs-CZ" sz="1200" dirty="0" smtClean="0">
              <a:solidFill>
                <a:srgbClr val="C00000"/>
              </a:solidFill>
            </a:endParaRPr>
          </a:p>
          <a:p>
            <a:r>
              <a:rPr lang="cs-CZ" sz="1200" dirty="0" smtClean="0">
                <a:solidFill>
                  <a:srgbClr val="C00000"/>
                </a:solidFill>
              </a:rPr>
              <a:t>4. Dne 16.10.2013. </a:t>
            </a:r>
            <a:r>
              <a:rPr lang="cs-CZ" sz="1200" b="0" dirty="0" smtClean="0">
                <a:solidFill>
                  <a:srgbClr val="C00000"/>
                </a:solidFill>
              </a:rPr>
              <a:t>vzala vláda dokument na vědomí, schválila hlavní cíle a uložila zpracovat hodnocení dopadů koncepce na životní prostředí (SEA). </a:t>
            </a:r>
            <a:r>
              <a:rPr lang="cs-CZ" b="0" baseline="0" dirty="0" smtClean="0"/>
              <a:t> </a:t>
            </a:r>
            <a:r>
              <a:rPr lang="cs-CZ" b="0" dirty="0" smtClean="0"/>
              <a:t> 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48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 Politiky druhotných surovin: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cs-CZ" sz="2800" b="1" dirty="0" smtClean="0">
                <a:solidFill>
                  <a:srgbClr val="C00000"/>
                </a:solidFill>
              </a:rPr>
              <a:t>První dokument ČR vytvářející strategický rámec pro efektivní využívání druhotných surovin.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dirty="0" smtClean="0"/>
              <a:t>2. Průmysl druhotných surovin patří v ČR historicky mezi tradiční obory hospodářství.</a:t>
            </a:r>
          </a:p>
          <a:p>
            <a:endParaRPr lang="cs-CZ" sz="2800" dirty="0" smtClean="0"/>
          </a:p>
          <a:p>
            <a:r>
              <a:rPr lang="cs-CZ" sz="2800" dirty="0" smtClean="0"/>
              <a:t>3. T</a:t>
            </a:r>
            <a:r>
              <a:rPr lang="x-none" sz="2800" smtClean="0"/>
              <a:t>radiční druhotné suroviny</a:t>
            </a:r>
            <a:r>
              <a:rPr lang="cs-CZ" sz="2800" dirty="0" smtClean="0"/>
              <a:t> -</a:t>
            </a:r>
            <a:r>
              <a:rPr lang="x-none" sz="2800" smtClean="0"/>
              <a:t> železný šrot a </a:t>
            </a:r>
            <a:r>
              <a:rPr lang="cs-CZ" sz="2800" dirty="0" smtClean="0"/>
              <a:t>šrot</a:t>
            </a:r>
            <a:r>
              <a:rPr lang="x-none" sz="2800" smtClean="0"/>
              <a:t> neželezných kovů, sběrový papír, skleněné střepy, použité textilie, dřevo</a:t>
            </a:r>
            <a:r>
              <a:rPr lang="cs-CZ" sz="2800" dirty="0" smtClean="0"/>
              <a:t>. Přibývají další - stavební materiály, energetické produkty, </a:t>
            </a:r>
            <a:r>
              <a:rPr lang="x-none" sz="2800" smtClean="0"/>
              <a:t>plasty</a:t>
            </a:r>
            <a:r>
              <a:rPr lang="cs-CZ" sz="2800" dirty="0" smtClean="0"/>
              <a:t>.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4. Zvýšená poptávka po nových netradičních surovinách, r</a:t>
            </a:r>
            <a:r>
              <a:rPr lang="x-none" sz="2800" b="1" smtClean="0">
                <a:solidFill>
                  <a:srgbClr val="C00000"/>
                </a:solidFill>
              </a:rPr>
              <a:t>ozšiřuje </a:t>
            </a:r>
            <a:r>
              <a:rPr lang="cs-CZ" sz="2800" b="1" dirty="0" smtClean="0">
                <a:solidFill>
                  <a:srgbClr val="C00000"/>
                </a:solidFill>
              </a:rPr>
              <a:t>se </a:t>
            </a:r>
            <a:r>
              <a:rPr lang="x-none" sz="2800" b="1" smtClean="0">
                <a:solidFill>
                  <a:srgbClr val="C00000"/>
                </a:solidFill>
              </a:rPr>
              <a:t> okruh využitelných druhotných surovin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Rozvoj podpory průmyslu druhotných surovin je vyvolán jednak stále se zvyšujícími cenami primárních zdrojů a zejména tím, že jejich využívání přináší významné materiálové a energetické úspory.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29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7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1. Řeší 10 komodit druhotných surovin:</a:t>
            </a:r>
            <a:r>
              <a:rPr lang="cs-CZ" sz="2800" b="1" baseline="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papír, plasty, sklo, kovy, vedlejší energetické produkty, stavební a demoliční hmoty, vyřazená elektrická a elektronická zařízení, autovraky, baterie a akumulátory, pneumatiky.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2. Výskyt druhotných surovin a jeho prognóza do budoucna.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endParaRPr lang="cs-CZ" sz="2800" b="1" dirty="0" smtClean="0"/>
          </a:p>
          <a:p>
            <a:r>
              <a:rPr lang="cs-CZ" sz="2800" b="1" dirty="0" smtClean="0"/>
              <a:t>3. Analýza potenciálu druhotných surovin zejména materiálově využitelných a též i energeticky.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4. Analýza současných možností a kapacit využívání v ČR.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5. Na základě analýzy stanoveny strategické cíle a opatření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53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Politice druhotných surovin ČR je stanoveno 5 hlavních strategických cílů a 16 opatřeních.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6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smtClean="0"/>
              <a:t>Druhotné suroviny jsou nezbytnou součástí surovinové základny státu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 smtClean="0"/>
              <a:t>vydobytá primární surovina má potenciál procházet mnoha životními cykly - od produkce výrobků, užití, ukončení životnosti a přepracování na druhotnou surovinu a její využití jako vstupní suroviny pro výrobu stejných  nebo jiných výrobků (tím opět vstupuje do dalšího životního cyklu). </a:t>
            </a:r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11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Česká republika zaujímá v oblasti získávání, úpravy a využívání druhotných surovin trvale významné postavení mezi vyspělými státy Evropy. V současné době působí v ČR na trhu druhotných surovin </a:t>
            </a:r>
            <a:r>
              <a:rPr lang="x-none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 1500 subjektů</a:t>
            </a:r>
            <a:r>
              <a:rPr lang="x-none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Sběr, výkup, úprava a prodej kovových a nekovových druhotných surovin v ČR představuje </a:t>
            </a:r>
            <a:r>
              <a:rPr lang="x-none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roční hodnotu cca 40 - 50 mld. Kč, </a:t>
            </a:r>
            <a:r>
              <a:rPr lang="x-none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oboru pracuje </a:t>
            </a:r>
            <a:r>
              <a:rPr lang="x-none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 20 - 30 tis. zaměstnanců</a:t>
            </a:r>
            <a:r>
              <a:rPr lang="x-none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Ročně je 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upraveno více jak </a:t>
            </a:r>
            <a:r>
              <a:rPr lang="x-none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3,5 mil. tun železného šrotu, 120 tis. tun neželezných kovů, více jak 800 tis. tun sběrového papíru, 140 tis. tun skleněných střepů, více jak 130 tis. tun plastů, recyklován je sběrový textil a další komodity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cs-CZ" strike="noStrike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11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0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475"/>
            <a:ext cx="1699200" cy="79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4"/>
            <a:ext cx="4053600" cy="322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ástupný symbol pro číslo snímku 4"/>
          <p:cNvSpPr>
            <a:spLocks noGrp="1"/>
          </p:cNvSpPr>
          <p:nvPr userDrawn="1"/>
        </p:nvSpPr>
        <p:spPr>
          <a:xfrm>
            <a:off x="8141197" y="6335867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12" y="446088"/>
            <a:ext cx="3609975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44500" y="446088"/>
            <a:ext cx="4203700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091113" y="876975"/>
            <a:ext cx="3609975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44500" y="1000085"/>
            <a:ext cx="8256588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0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475"/>
            <a:ext cx="1699200" cy="79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4"/>
            <a:ext cx="4053600" cy="322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 userDrawn="1"/>
        </p:nvSpPr>
        <p:spPr>
          <a:xfrm>
            <a:off x="8141197" y="6335867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0" y="6537325"/>
            <a:ext cx="1447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18. 4. 2012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5000" y="6553200"/>
            <a:ext cx="533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DRUHOTNÉ  SUROVINY  VE  STAVEBNICTVÍ  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5BD53B-9C98-4DA4-9822-D3914F9D3BB0}" type="slidenum">
              <a:rPr lang="cs-CZ"/>
              <a:pPr/>
              <a:t>‹#›</a:t>
            </a:fld>
            <a:r>
              <a:rPr lang="cs-CZ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90838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99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chemeClr val="bg1"/>
                </a:solidFill>
              </a:rPr>
              <a:t>Ing. Pavlína Kulhánková</a:t>
            </a:r>
          </a:p>
          <a:p>
            <a:r>
              <a:rPr lang="cs-CZ" sz="900" dirty="0" smtClean="0">
                <a:solidFill>
                  <a:schemeClr val="bg1"/>
                </a:solidFill>
              </a:rPr>
              <a:t>ředitelka odboru ekologie</a:t>
            </a:r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chemeClr val="bg1"/>
                </a:solidFill>
              </a:rPr>
              <a:t>Politika druhotných surovin ČR</a:t>
            </a:r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12" name="Zástupný symbol pro číslo snímku 4"/>
          <p:cNvSpPr>
            <a:spLocks noGrp="1"/>
          </p:cNvSpPr>
          <p:nvPr/>
        </p:nvSpPr>
        <p:spPr>
          <a:xfrm>
            <a:off x="8141197" y="6335867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ulhankovap@mpo.cz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8782" y="654810"/>
            <a:ext cx="8945218" cy="1477328"/>
          </a:xfrm>
        </p:spPr>
        <p:txBody>
          <a:bodyPr/>
          <a:lstStyle/>
          <a:p>
            <a:r>
              <a:rPr lang="cs-CZ" sz="4800" b="1" dirty="0"/>
              <a:t>Politika druhotných surovin </a:t>
            </a:r>
            <a:r>
              <a:rPr lang="cs-CZ" sz="4800" b="1" dirty="0" smtClean="0"/>
              <a:t>ČR</a:t>
            </a:r>
            <a:br>
              <a:rPr lang="cs-CZ" sz="4800" b="1" dirty="0" smtClean="0"/>
            </a:br>
            <a:r>
              <a:rPr lang="cs-CZ" sz="4800" b="1" dirty="0" smtClean="0"/>
              <a:t>a její prosazování v praxi</a:t>
            </a:r>
            <a:endParaRPr lang="cs-CZ" sz="4800" dirty="0">
              <a:solidFill>
                <a:schemeClr val="accent1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98782" y="3248436"/>
            <a:ext cx="8242300" cy="180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 smtClean="0">
                <a:solidFill>
                  <a:schemeClr val="accent1"/>
                </a:solidFill>
              </a:rPr>
              <a:t>10. shromáždění Sdružení výkupců </a:t>
            </a:r>
          </a:p>
          <a:p>
            <a:pPr>
              <a:spcBef>
                <a:spcPts val="0"/>
              </a:spcBef>
            </a:pPr>
            <a:r>
              <a:rPr lang="cs-CZ" b="1" dirty="0" smtClean="0">
                <a:solidFill>
                  <a:schemeClr val="accent1"/>
                </a:solidFill>
              </a:rPr>
              <a:t>a zpracovatelů </a:t>
            </a:r>
            <a:r>
              <a:rPr lang="cs-CZ" b="1" dirty="0" smtClean="0">
                <a:solidFill>
                  <a:schemeClr val="accent1"/>
                </a:solidFill>
              </a:rPr>
              <a:t>druhotných surovin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cs-CZ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cs-CZ" b="1" dirty="0" smtClean="0">
                <a:solidFill>
                  <a:schemeClr val="accent1"/>
                </a:solidFill>
              </a:rPr>
              <a:t>25.11.2014, Praha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61665"/>
          </a:xfrm>
        </p:spPr>
        <p:txBody>
          <a:bodyPr/>
          <a:lstStyle/>
          <a:p>
            <a:r>
              <a:rPr lang="cs-CZ" sz="3000" b="1" dirty="0" smtClean="0"/>
              <a:t>Prosazování Politiky </a:t>
            </a:r>
            <a:r>
              <a:rPr lang="cs-CZ" sz="3000" b="1" dirty="0"/>
              <a:t>druhotných surovin </a:t>
            </a:r>
            <a:r>
              <a:rPr lang="cs-CZ" sz="3000" b="1" dirty="0" smtClean="0"/>
              <a:t>ČR v praxi</a:t>
            </a:r>
            <a:endParaRPr lang="cs-CZ" sz="3000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444501" y="1275907"/>
            <a:ext cx="8242298" cy="4284921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   </a:t>
            </a:r>
            <a:r>
              <a:rPr lang="cs-CZ" sz="3900" b="1" dirty="0" smtClean="0">
                <a:solidFill>
                  <a:schemeClr val="bg1"/>
                </a:solidFill>
              </a:rPr>
              <a:t>Příprava </a:t>
            </a:r>
            <a:r>
              <a:rPr lang="cs-CZ" sz="3900" b="1" dirty="0">
                <a:solidFill>
                  <a:schemeClr val="bg1"/>
                </a:solidFill>
              </a:rPr>
              <a:t>Akčního </a:t>
            </a:r>
            <a:r>
              <a:rPr lang="cs-CZ" sz="3900" b="1" dirty="0" smtClean="0">
                <a:solidFill>
                  <a:schemeClr val="bg1"/>
                </a:solidFill>
              </a:rPr>
              <a:t>plánu, který stanoví:</a:t>
            </a:r>
          </a:p>
          <a:p>
            <a:pPr marL="0" indent="0" algn="just"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  </a:t>
            </a:r>
            <a:endParaRPr lang="cs-CZ" sz="32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bg1"/>
                </a:solidFill>
              </a:rPr>
              <a:t>Konkrétní </a:t>
            </a:r>
            <a:r>
              <a:rPr lang="cs-CZ" sz="3200" b="1" dirty="0">
                <a:solidFill>
                  <a:schemeClr val="bg1"/>
                </a:solidFill>
              </a:rPr>
              <a:t>úkoly </a:t>
            </a:r>
            <a:r>
              <a:rPr lang="cs-CZ" sz="3200" b="1" dirty="0" smtClean="0">
                <a:solidFill>
                  <a:schemeClr val="bg1"/>
                </a:solidFill>
              </a:rPr>
              <a:t> a harmonogram plnění</a:t>
            </a:r>
            <a:endParaRPr lang="cs-CZ" sz="32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bg1"/>
                </a:solidFill>
              </a:rPr>
              <a:t>Nástroje pro realizaci </a:t>
            </a:r>
            <a:r>
              <a:rPr lang="cs-CZ" sz="3200" b="1" dirty="0">
                <a:solidFill>
                  <a:schemeClr val="bg1"/>
                </a:solidFill>
              </a:rPr>
              <a:t>stanovených úkolů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bg1"/>
                </a:solidFill>
              </a:rPr>
              <a:t>Indikátory hodnocení  </a:t>
            </a:r>
            <a:endParaRPr lang="cs-CZ" sz="3200" b="1" dirty="0" smtClean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bg1"/>
                </a:solidFill>
              </a:rPr>
              <a:t>Příklady řešení druhotných surovin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3200" b="1" dirty="0">
                <a:solidFill>
                  <a:schemeClr val="bg1"/>
                </a:solidFill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</a:rPr>
              <a:t>     v ostatních členských státech EU </a:t>
            </a:r>
          </a:p>
          <a:p>
            <a:pPr marL="0" indent="0" algn="just">
              <a:buFontTx/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6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61665"/>
          </a:xfrm>
        </p:spPr>
        <p:txBody>
          <a:bodyPr/>
          <a:lstStyle/>
          <a:p>
            <a:r>
              <a:rPr lang="cs-CZ" sz="3000" b="1" dirty="0" smtClean="0"/>
              <a:t>Prosazování Politiky </a:t>
            </a:r>
            <a:r>
              <a:rPr lang="cs-CZ" sz="3000" b="1" dirty="0"/>
              <a:t>druhotných surovin </a:t>
            </a:r>
            <a:r>
              <a:rPr lang="cs-CZ" sz="3000" b="1" dirty="0" smtClean="0"/>
              <a:t>ČR v praxi</a:t>
            </a:r>
            <a:endParaRPr lang="cs-CZ" sz="3000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444500" y="1153938"/>
            <a:ext cx="8242299" cy="462553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360000" rIns="0" bIns="0" rtlCol="0">
            <a:normAutofit lnSpcReduction="10000"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Definovat </a:t>
            </a:r>
            <a:r>
              <a:rPr lang="cs-CZ" sz="2800" b="1" dirty="0">
                <a:solidFill>
                  <a:schemeClr val="bg1"/>
                </a:solidFill>
              </a:rPr>
              <a:t>a začlenit pojem „druhotná surovina“ do právního řádu </a:t>
            </a:r>
            <a:r>
              <a:rPr lang="cs-CZ" sz="2800" b="1" dirty="0" smtClean="0">
                <a:solidFill>
                  <a:schemeClr val="bg1"/>
                </a:solidFill>
              </a:rPr>
              <a:t>ČR. Iniciovat </a:t>
            </a:r>
            <a:r>
              <a:rPr lang="cs-CZ" sz="2800" b="1" dirty="0">
                <a:solidFill>
                  <a:schemeClr val="bg1"/>
                </a:solidFill>
              </a:rPr>
              <a:t>tento postup na </a:t>
            </a:r>
            <a:r>
              <a:rPr lang="cs-CZ" sz="2800" b="1" dirty="0" smtClean="0">
                <a:solidFill>
                  <a:schemeClr val="bg1"/>
                </a:solidFill>
              </a:rPr>
              <a:t>úrovni EU.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bg1"/>
                </a:solidFill>
              </a:rPr>
              <a:t>Zahrnout technologie pro zpracování a využívání druhotných surovin mezi obory podporované investičními pobídkami</a:t>
            </a:r>
            <a:r>
              <a:rPr lang="cs-CZ" sz="28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bg1"/>
                </a:solidFill>
              </a:rPr>
              <a:t>Podporovat zavádění dobrovolných dohod </a:t>
            </a:r>
            <a:r>
              <a:rPr lang="cs-CZ" sz="2800" b="1" dirty="0" smtClean="0">
                <a:solidFill>
                  <a:schemeClr val="bg1"/>
                </a:solidFill>
              </a:rPr>
              <a:t>za </a:t>
            </a:r>
            <a:r>
              <a:rPr lang="cs-CZ" sz="2800" b="1" dirty="0">
                <a:solidFill>
                  <a:schemeClr val="bg1"/>
                </a:solidFill>
              </a:rPr>
              <a:t>účelem dobrovolného vytváření systémů zpětného odběru výrobků.</a:t>
            </a:r>
          </a:p>
        </p:txBody>
      </p:sp>
    </p:spTree>
    <p:extLst>
      <p:ext uri="{BB962C8B-B14F-4D97-AF65-F5344CB8AC3E}">
        <p14:creationId xmlns:p14="http://schemas.microsoft.com/office/powerpoint/2010/main" val="578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1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38112"/>
            <a:ext cx="7543799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1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61665"/>
          </a:xfrm>
        </p:spPr>
        <p:txBody>
          <a:bodyPr/>
          <a:lstStyle/>
          <a:p>
            <a:r>
              <a:rPr lang="cs-CZ" sz="3000" b="1" dirty="0" smtClean="0"/>
              <a:t>Prosazování Politiky </a:t>
            </a:r>
            <a:r>
              <a:rPr lang="cs-CZ" sz="3000" b="1" dirty="0"/>
              <a:t>druhotných surovin </a:t>
            </a:r>
            <a:r>
              <a:rPr lang="cs-CZ" sz="3000" b="1" dirty="0" smtClean="0"/>
              <a:t>ČR v praxi</a:t>
            </a:r>
            <a:endParaRPr lang="cs-CZ" sz="3000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527538" y="1423570"/>
            <a:ext cx="8018584" cy="42269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>
                <a:solidFill>
                  <a:schemeClr val="bg1"/>
                </a:solidFill>
              </a:rPr>
              <a:t>Podporovat inovace a transfer vědy a výzkumu do oblasti zpracování a využívání druhotných surovin v rámci programů </a:t>
            </a:r>
            <a:r>
              <a:rPr lang="cs-CZ" sz="4000" b="1" dirty="0" smtClean="0">
                <a:solidFill>
                  <a:schemeClr val="bg1"/>
                </a:solidFill>
              </a:rPr>
              <a:t>MPO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340580"/>
            <a:ext cx="8242299" cy="795571"/>
          </a:xfrm>
        </p:spPr>
        <p:txBody>
          <a:bodyPr/>
          <a:lstStyle/>
          <a:p>
            <a:r>
              <a:rPr lang="cs-CZ" sz="3200" b="1" dirty="0"/>
              <a:t>Operační program „OP PIK“ 2014 - 2020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906301"/>
            <a:ext cx="8242300" cy="49786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 smtClean="0"/>
              <a:t>Návrh finančního </a:t>
            </a:r>
            <a:r>
              <a:rPr lang="cs-CZ" sz="3000" b="1" dirty="0"/>
              <a:t>zajištění OP PIK: </a:t>
            </a:r>
          </a:p>
          <a:p>
            <a:pPr>
              <a:spcBef>
                <a:spcPts val="1200"/>
              </a:spcBef>
            </a:pPr>
            <a:r>
              <a:rPr lang="cs-CZ" sz="3000" b="1" dirty="0" smtClean="0"/>
              <a:t>Celková </a:t>
            </a:r>
            <a:r>
              <a:rPr lang="cs-CZ" sz="3000" b="1" dirty="0"/>
              <a:t>alokace OP PIK: </a:t>
            </a:r>
            <a:r>
              <a:rPr lang="cs-CZ" sz="3000" b="1" dirty="0">
                <a:solidFill>
                  <a:srgbClr val="C00000"/>
                </a:solidFill>
              </a:rPr>
              <a:t>116,5 mld. Kč</a:t>
            </a:r>
          </a:p>
          <a:p>
            <a:pPr marL="0" indent="0">
              <a:buNone/>
            </a:pPr>
            <a:r>
              <a:rPr lang="cs-CZ" sz="3000" b="1" dirty="0"/>
              <a:t>    (4,316 mld. EUR, příspěvek ERDF) </a:t>
            </a:r>
          </a:p>
          <a:p>
            <a:pPr>
              <a:spcBef>
                <a:spcPts val="1200"/>
              </a:spcBef>
            </a:pPr>
            <a:r>
              <a:rPr lang="cs-CZ" sz="3000" b="1" dirty="0" smtClean="0"/>
              <a:t>Prioritní osa </a:t>
            </a:r>
            <a:r>
              <a:rPr lang="cs-CZ" sz="3000" b="1" dirty="0"/>
              <a:t>1 </a:t>
            </a:r>
            <a:r>
              <a:rPr lang="cs-CZ" sz="3000" b="1" dirty="0" smtClean="0"/>
              <a:t>-  </a:t>
            </a:r>
            <a:r>
              <a:rPr lang="cs-CZ" sz="3000" b="1" dirty="0" smtClean="0">
                <a:solidFill>
                  <a:srgbClr val="C00000"/>
                </a:solidFill>
              </a:rPr>
              <a:t>cca </a:t>
            </a:r>
            <a:r>
              <a:rPr lang="cs-CZ" sz="3000" b="1" dirty="0">
                <a:solidFill>
                  <a:srgbClr val="C00000"/>
                </a:solidFill>
              </a:rPr>
              <a:t>36,1 mld. </a:t>
            </a:r>
            <a:r>
              <a:rPr lang="cs-CZ" sz="3000" b="1" dirty="0" smtClean="0">
                <a:solidFill>
                  <a:srgbClr val="C00000"/>
                </a:solidFill>
              </a:rPr>
              <a:t>Kč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C00000"/>
                </a:solidFill>
              </a:rPr>
              <a:t> </a:t>
            </a:r>
            <a:r>
              <a:rPr lang="cs-CZ" sz="3000" b="1" dirty="0" smtClean="0">
                <a:solidFill>
                  <a:srgbClr val="C00000"/>
                </a:solidFill>
              </a:rPr>
              <a:t>    </a:t>
            </a:r>
            <a:r>
              <a:rPr lang="cs-CZ" sz="3000" b="1" dirty="0" smtClean="0"/>
              <a:t>(</a:t>
            </a:r>
            <a:r>
              <a:rPr lang="cs-CZ" sz="3000" b="1" dirty="0"/>
              <a:t>Rozvoj výzkumu a vývoje pro inovace)</a:t>
            </a:r>
          </a:p>
          <a:p>
            <a:pPr>
              <a:spcBef>
                <a:spcPts val="1200"/>
              </a:spcBef>
            </a:pPr>
            <a:r>
              <a:rPr lang="cs-CZ" sz="3000" b="1" dirty="0" smtClean="0"/>
              <a:t>Prioritní </a:t>
            </a:r>
            <a:r>
              <a:rPr lang="cs-CZ" sz="3000" b="1" dirty="0"/>
              <a:t>osu 3 </a:t>
            </a:r>
            <a:r>
              <a:rPr lang="cs-CZ" sz="3000" b="1" dirty="0" smtClean="0"/>
              <a:t>-  </a:t>
            </a:r>
            <a:r>
              <a:rPr lang="cs-CZ" sz="3000" b="1" dirty="0" smtClean="0">
                <a:solidFill>
                  <a:srgbClr val="C00000"/>
                </a:solidFill>
              </a:rPr>
              <a:t>cca </a:t>
            </a:r>
            <a:r>
              <a:rPr lang="cs-CZ" sz="3000" b="1" dirty="0">
                <a:solidFill>
                  <a:srgbClr val="C00000"/>
                </a:solidFill>
              </a:rPr>
              <a:t>32,8 mld. </a:t>
            </a:r>
            <a:r>
              <a:rPr lang="cs-CZ" sz="3000" b="1" dirty="0" smtClean="0">
                <a:solidFill>
                  <a:srgbClr val="C00000"/>
                </a:solidFill>
              </a:rPr>
              <a:t>Kč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C00000"/>
                </a:solidFill>
              </a:rPr>
              <a:t> </a:t>
            </a:r>
            <a:r>
              <a:rPr lang="cs-CZ" sz="3000" b="1" dirty="0" smtClean="0">
                <a:solidFill>
                  <a:srgbClr val="C00000"/>
                </a:solidFill>
              </a:rPr>
              <a:t>    </a:t>
            </a:r>
            <a:r>
              <a:rPr lang="cs-CZ" sz="3000" b="1" dirty="0" smtClean="0"/>
              <a:t>(Podpora </a:t>
            </a:r>
            <a:r>
              <a:rPr lang="cs-CZ" sz="3000" b="1" dirty="0"/>
              <a:t>zavádění nových technologií v oblasti </a:t>
            </a:r>
            <a:r>
              <a:rPr lang="cs-CZ" sz="3000" b="1" dirty="0" smtClean="0"/>
              <a:t>  </a:t>
            </a:r>
          </a:p>
          <a:p>
            <a:pPr marL="0" indent="0">
              <a:buNone/>
            </a:pPr>
            <a:r>
              <a:rPr lang="cs-CZ" sz="3000" b="1" dirty="0"/>
              <a:t> </a:t>
            </a:r>
            <a:r>
              <a:rPr lang="cs-CZ" sz="3000" b="1" dirty="0" smtClean="0"/>
              <a:t>     nakládání s energií </a:t>
            </a:r>
            <a:r>
              <a:rPr lang="cs-CZ" sz="3000" b="1" dirty="0"/>
              <a:t>a </a:t>
            </a:r>
            <a:r>
              <a:rPr lang="cs-CZ" sz="3000" b="1" dirty="0" smtClean="0"/>
              <a:t>druhotnými surovinami) </a:t>
            </a:r>
            <a:endParaRPr lang="cs-CZ" sz="3000" b="1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3000" b="1" dirty="0"/>
              <a:t>Míra podpory </a:t>
            </a:r>
            <a:r>
              <a:rPr lang="cs-CZ" sz="3000" b="1" dirty="0">
                <a:solidFill>
                  <a:srgbClr val="C00000"/>
                </a:solidFill>
              </a:rPr>
              <a:t>cca 50 %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61665"/>
          </a:xfrm>
        </p:spPr>
        <p:txBody>
          <a:bodyPr/>
          <a:lstStyle/>
          <a:p>
            <a:r>
              <a:rPr lang="cs-CZ" sz="3000" b="1" dirty="0" smtClean="0"/>
              <a:t>Prosazování Politiky </a:t>
            </a:r>
            <a:r>
              <a:rPr lang="cs-CZ" sz="3000" b="1" dirty="0"/>
              <a:t>druhotných surovin </a:t>
            </a:r>
            <a:r>
              <a:rPr lang="cs-CZ" sz="3000" b="1" dirty="0" smtClean="0"/>
              <a:t>ČR v praxi</a:t>
            </a:r>
            <a:endParaRPr lang="cs-CZ" sz="3000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527538" y="1184031"/>
            <a:ext cx="8018584" cy="4654061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</a:rPr>
              <a:t>Podporovat na úrovni státní správy možnosti stanovení kvót pro využívání druhotných surovin pro stavební projekty financované ze státních prostředků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cs-CZ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</a:rPr>
              <a:t>Vytvořit podmínky pro vyšší využívání druhotných surovin např. formou podpory komoditních trhů apod.</a:t>
            </a:r>
          </a:p>
        </p:txBody>
      </p:sp>
    </p:spTree>
    <p:extLst>
      <p:ext uri="{BB962C8B-B14F-4D97-AF65-F5344CB8AC3E}">
        <p14:creationId xmlns:p14="http://schemas.microsoft.com/office/powerpoint/2010/main" val="6523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8175" y="93663"/>
            <a:ext cx="4495800" cy="1107996"/>
          </a:xfrm>
        </p:spPr>
        <p:txBody>
          <a:bodyPr/>
          <a:lstStyle/>
          <a:p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Výroba recyklovaného </a:t>
            </a:r>
            <a:r>
              <a:rPr lang="cs-CZ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kameniva</a:t>
            </a:r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 descr="D:\Data\Recyklace\AZS_98\do prezentace\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1201659"/>
            <a:ext cx="6800849" cy="474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:\arsm\Výborný\SDO.jpg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8561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813" y="74652"/>
            <a:ext cx="7572375" cy="573048"/>
          </a:xfrm>
        </p:spPr>
        <p:txBody>
          <a:bodyPr/>
          <a:lstStyle/>
          <a:p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Typické druhy recyklovaného kameniva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4" descr="H:\arsm\Výborný\R_be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14375"/>
            <a:ext cx="36210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:\arsm\Výborný\R_asfa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727075"/>
            <a:ext cx="3595688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:\arsm\Výborný\R_cih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373438"/>
            <a:ext cx="3706813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:\arsm\Výborný\R_smě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371057"/>
            <a:ext cx="3624263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85800" y="3068638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         z 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betonu                                               </a:t>
            </a: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          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z asfalt. vozovek</a:t>
            </a:r>
            <a:endParaRPr 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85800" y="5711826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000" b="1" dirty="0">
                <a:solidFill>
                  <a:srgbClr val="FFFF00"/>
                </a:solidFill>
              </a:rPr>
              <a:t>        </a:t>
            </a:r>
            <a:r>
              <a:rPr lang="cs-CZ" sz="2000" b="1" dirty="0" smtClean="0">
                <a:solidFill>
                  <a:srgbClr val="FFFF00"/>
                </a:solidFill>
              </a:rPr>
              <a:t>           </a:t>
            </a: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cihelné                                                                  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směsné</a:t>
            </a:r>
            <a:endParaRPr lang="cs-CZ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61665"/>
          </a:xfrm>
        </p:spPr>
        <p:txBody>
          <a:bodyPr/>
          <a:lstStyle/>
          <a:p>
            <a:r>
              <a:rPr lang="cs-CZ" sz="3000" b="1" dirty="0" smtClean="0"/>
              <a:t>Prosazování Politiky </a:t>
            </a:r>
            <a:r>
              <a:rPr lang="cs-CZ" sz="3000" b="1" dirty="0"/>
              <a:t>druhotných surovin </a:t>
            </a:r>
            <a:r>
              <a:rPr lang="cs-CZ" sz="3000" b="1" dirty="0" smtClean="0"/>
              <a:t>ČR v praxi</a:t>
            </a:r>
            <a:endParaRPr lang="cs-CZ" sz="3000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527538" y="1184031"/>
            <a:ext cx="8018584" cy="4654061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</a:rPr>
              <a:t>Ověřit Pilotním projektem navržený systém vzdělávání pro oblast recyklace a využívání druhotných surovin pro vybrané stupně vzdělávání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cs-CZ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</a:rPr>
              <a:t>Rozšířit oblast vzdělávání a kvalifikací v oboru zpracování a využívání druhotných surovin.</a:t>
            </a:r>
          </a:p>
        </p:txBody>
      </p:sp>
    </p:spTree>
    <p:extLst>
      <p:ext uri="{BB962C8B-B14F-4D97-AF65-F5344CB8AC3E}">
        <p14:creationId xmlns:p14="http://schemas.microsoft.com/office/powerpoint/2010/main" val="5020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563100"/>
            <a:ext cx="8242299" cy="492443"/>
          </a:xfrm>
        </p:spPr>
        <p:txBody>
          <a:bodyPr/>
          <a:lstStyle/>
          <a:p>
            <a:r>
              <a:rPr lang="cs-CZ" sz="3200" b="1" dirty="0"/>
              <a:t>Příprava Politiky druhotných surovin ČR 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6569" y="1206808"/>
            <a:ext cx="8242300" cy="4654589"/>
          </a:xfrm>
        </p:spPr>
        <p:txBody>
          <a:bodyPr>
            <a:noAutofit/>
          </a:bodyPr>
          <a:lstStyle/>
          <a:p>
            <a:pPr marL="360362" lvl="1" indent="0">
              <a:spcBef>
                <a:spcPts val="0"/>
              </a:spcBef>
              <a:buNone/>
            </a:pPr>
            <a:r>
              <a:rPr lang="cs-CZ" sz="3000" b="1" dirty="0"/>
              <a:t>Základní </a:t>
            </a:r>
            <a:r>
              <a:rPr lang="cs-CZ" sz="3000" b="1" dirty="0" smtClean="0"/>
              <a:t>materiál:</a:t>
            </a:r>
          </a:p>
          <a:p>
            <a:pPr marL="360362" lvl="1" indent="0">
              <a:spcBef>
                <a:spcPts val="0"/>
              </a:spcBef>
              <a:buNone/>
            </a:pPr>
            <a:r>
              <a:rPr lang="cs-CZ" sz="3000" b="1" dirty="0" smtClean="0">
                <a:solidFill>
                  <a:srgbClr val="C00000"/>
                </a:solidFill>
              </a:rPr>
              <a:t>Strategický </a:t>
            </a:r>
            <a:r>
              <a:rPr lang="cs-CZ" sz="3000" b="1" dirty="0">
                <a:solidFill>
                  <a:srgbClr val="C00000"/>
                </a:solidFill>
              </a:rPr>
              <a:t>analytický dokument pro oblast využívání druhotných surovin </a:t>
            </a:r>
            <a:endParaRPr lang="cs-CZ" sz="3000" b="1" dirty="0"/>
          </a:p>
          <a:p>
            <a:pPr marL="360362" lvl="1" indent="0">
              <a:spcBef>
                <a:spcPts val="1800"/>
              </a:spcBef>
              <a:buNone/>
            </a:pPr>
            <a:r>
              <a:rPr lang="cs-CZ" sz="3000" b="1" dirty="0" smtClean="0"/>
              <a:t>Zpracování materiálu:</a:t>
            </a:r>
          </a:p>
          <a:p>
            <a:pPr marL="360362" lvl="1" indent="0">
              <a:spcBef>
                <a:spcPts val="0"/>
              </a:spcBef>
              <a:buNone/>
            </a:pPr>
            <a:r>
              <a:rPr lang="cs-CZ" sz="3000" b="1" dirty="0" smtClean="0">
                <a:solidFill>
                  <a:srgbClr val="C00000"/>
                </a:solidFill>
              </a:rPr>
              <a:t>cca </a:t>
            </a:r>
            <a:r>
              <a:rPr lang="cs-CZ" sz="3000" b="1" dirty="0">
                <a:solidFill>
                  <a:srgbClr val="C00000"/>
                </a:solidFill>
              </a:rPr>
              <a:t>30 odborných expertů z celé </a:t>
            </a:r>
            <a:r>
              <a:rPr lang="cs-CZ" sz="3000" b="1" dirty="0" smtClean="0">
                <a:solidFill>
                  <a:srgbClr val="C00000"/>
                </a:solidFill>
              </a:rPr>
              <a:t>ČR</a:t>
            </a:r>
            <a:endParaRPr lang="cs-CZ" sz="3000" b="1" dirty="0">
              <a:solidFill>
                <a:srgbClr val="C00000"/>
              </a:solidFill>
            </a:endParaRPr>
          </a:p>
          <a:p>
            <a:pPr marL="360362" lvl="1" indent="0">
              <a:spcBef>
                <a:spcPts val="1800"/>
              </a:spcBef>
              <a:buNone/>
            </a:pPr>
            <a:r>
              <a:rPr lang="cs-CZ" sz="3000" b="1" dirty="0"/>
              <a:t>Aktualizace Surovinové politiky </a:t>
            </a:r>
            <a:r>
              <a:rPr lang="cs-CZ" sz="3000" b="1" dirty="0" smtClean="0"/>
              <a:t>ČR: vložena </a:t>
            </a:r>
            <a:r>
              <a:rPr lang="cs-CZ" sz="3000" b="1" dirty="0"/>
              <a:t>samostatná část </a:t>
            </a:r>
            <a:r>
              <a:rPr lang="cs-CZ" sz="3000" b="1" dirty="0">
                <a:solidFill>
                  <a:srgbClr val="C00000"/>
                </a:solidFill>
              </a:rPr>
              <a:t>„Politika druhotných surovin ČR“  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003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1" y="2133845"/>
            <a:ext cx="4957763" cy="374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8" y="545218"/>
            <a:ext cx="3859684" cy="533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133850" y="446088"/>
            <a:ext cx="4914899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/>
              <a:t>Použitá elektronická zařízení jsou </a:t>
            </a:r>
          </a:p>
          <a:p>
            <a:r>
              <a:rPr lang="cs-CZ" sz="3200" b="1" dirty="0" smtClean="0"/>
              <a:t>cenným zdrojem surovin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591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61665"/>
          </a:xfrm>
        </p:spPr>
        <p:txBody>
          <a:bodyPr/>
          <a:lstStyle/>
          <a:p>
            <a:r>
              <a:rPr lang="cs-CZ" sz="3000" b="1" dirty="0" smtClean="0"/>
              <a:t>Prosazování Politiky </a:t>
            </a:r>
            <a:r>
              <a:rPr lang="cs-CZ" sz="3000" b="1" dirty="0"/>
              <a:t>druhotných surovin </a:t>
            </a:r>
            <a:r>
              <a:rPr lang="cs-CZ" sz="3000" b="1" dirty="0" smtClean="0"/>
              <a:t>ČR v praxi</a:t>
            </a:r>
            <a:endParaRPr lang="cs-CZ" sz="3000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444499" y="1388401"/>
            <a:ext cx="8242299" cy="413317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1" indent="0">
              <a:spcBef>
                <a:spcPts val="1200"/>
              </a:spcBef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Od roku 2011  - rozšíření statistického výkazu ČSÚ Odp 5-01 o zjišťování dat o druhotných surovinách </a:t>
            </a:r>
            <a:endParaRPr lang="cs-CZ" sz="3200" b="1" u="sng" dirty="0">
              <a:solidFill>
                <a:schemeClr val="bg1"/>
              </a:solidFill>
            </a:endParaRPr>
          </a:p>
          <a:p>
            <a:pPr marL="360362" lvl="1" indent="0">
              <a:spcBef>
                <a:spcPts val="2400"/>
              </a:spcBef>
              <a:buNone/>
            </a:pPr>
            <a:r>
              <a:rPr lang="cs-CZ" sz="3200" b="1" dirty="0" smtClean="0">
                <a:solidFill>
                  <a:schemeClr val="bg1"/>
                </a:solidFill>
              </a:rPr>
              <a:t>Cílem je modifikace systému </a:t>
            </a:r>
            <a:r>
              <a:rPr lang="cs-CZ" sz="3200" b="1" dirty="0">
                <a:solidFill>
                  <a:schemeClr val="bg1"/>
                </a:solidFill>
              </a:rPr>
              <a:t>statistického zjišťování a </a:t>
            </a:r>
            <a:r>
              <a:rPr lang="cs-CZ" sz="3200" b="1" dirty="0" smtClean="0">
                <a:solidFill>
                  <a:schemeClr val="bg1"/>
                </a:solidFill>
              </a:rPr>
              <a:t>návrh  efektivního systému </a:t>
            </a:r>
            <a:r>
              <a:rPr lang="cs-CZ" sz="3200" b="1" dirty="0">
                <a:solidFill>
                  <a:schemeClr val="bg1"/>
                </a:solidFill>
              </a:rPr>
              <a:t>kontroly statistických dat.</a:t>
            </a:r>
            <a:endParaRPr lang="cs-CZ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9732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800" b="1" dirty="0">
                <a:solidFill>
                  <a:schemeClr val="bg1"/>
                </a:solidFill>
              </a:rPr>
              <a:t>Podpora využití  vedlejších energetických </a:t>
            </a:r>
            <a:r>
              <a:rPr lang="cs-CZ" sz="2800" b="1" dirty="0" smtClean="0">
                <a:solidFill>
                  <a:schemeClr val="bg1"/>
                </a:solidFill>
              </a:rPr>
              <a:t>produktů technické návody </a:t>
            </a:r>
            <a:r>
              <a:rPr lang="cs-CZ" sz="2800" b="1" dirty="0">
                <a:solidFill>
                  <a:schemeClr val="bg1"/>
                </a:solidFill>
              </a:rPr>
              <a:t>pro </a:t>
            </a:r>
            <a:r>
              <a:rPr lang="cs-CZ" sz="2800" b="1" dirty="0" smtClean="0">
                <a:solidFill>
                  <a:schemeClr val="bg1"/>
                </a:solidFill>
              </a:rPr>
              <a:t>posuzování </a:t>
            </a:r>
            <a:r>
              <a:rPr lang="cs-CZ" sz="2800" b="1" dirty="0">
                <a:solidFill>
                  <a:schemeClr val="bg1"/>
                </a:solidFill>
              </a:rPr>
              <a:t>shody stavebních </a:t>
            </a:r>
            <a:r>
              <a:rPr lang="cs-CZ" sz="2800" b="1" dirty="0" smtClean="0">
                <a:solidFill>
                  <a:schemeClr val="bg1"/>
                </a:solidFill>
              </a:rPr>
              <a:t>výrobků používaných  </a:t>
            </a:r>
            <a:r>
              <a:rPr lang="cs-CZ" sz="2800" b="1" dirty="0">
                <a:solidFill>
                  <a:schemeClr val="bg1"/>
                </a:solidFill>
              </a:rPr>
              <a:t>při sanaci a rekultivaci povrchových dolů a dalších území postižených antropogenní činností.</a:t>
            </a:r>
          </a:p>
          <a:p>
            <a:pPr marL="0" indent="0">
              <a:buNone/>
            </a:pPr>
            <a:endParaRPr lang="cs-CZ" sz="2800" b="1" dirty="0">
              <a:solidFill>
                <a:schemeClr val="bg1"/>
              </a:solidFill>
            </a:endParaRPr>
          </a:p>
          <a:p>
            <a:pPr marL="0" lvl="0" indent="0" hangingPunct="0">
              <a:spcBef>
                <a:spcPts val="1200"/>
              </a:spcBef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Výrobky </a:t>
            </a:r>
            <a:r>
              <a:rPr lang="cs-CZ" sz="2800" b="1" dirty="0">
                <a:solidFill>
                  <a:schemeClr val="bg1"/>
                </a:solidFill>
              </a:rPr>
              <a:t>je možné používat na stavbách </a:t>
            </a:r>
            <a:r>
              <a:rPr lang="cs-CZ" sz="2800" b="1" dirty="0" smtClean="0">
                <a:solidFill>
                  <a:schemeClr val="bg1"/>
                </a:solidFill>
              </a:rPr>
              <a:t>na</a:t>
            </a:r>
            <a:r>
              <a:rPr lang="cs-CZ" sz="2800" b="1" dirty="0">
                <a:solidFill>
                  <a:schemeClr val="bg1"/>
                </a:solidFill>
              </a:rPr>
              <a:t> konkrétně </a:t>
            </a:r>
            <a:r>
              <a:rPr lang="cs-CZ" sz="2800" b="1" dirty="0" smtClean="0">
                <a:solidFill>
                  <a:schemeClr val="bg1"/>
                </a:solidFill>
              </a:rPr>
              <a:t>určené lokalitě, </a:t>
            </a:r>
            <a:r>
              <a:rPr lang="cs-CZ" sz="2800" b="1" dirty="0">
                <a:solidFill>
                  <a:schemeClr val="bg1"/>
                </a:solidFill>
              </a:rPr>
              <a:t>za přesně definovaných </a:t>
            </a:r>
            <a:r>
              <a:rPr lang="cs-CZ" sz="2800" b="1" dirty="0" smtClean="0">
                <a:solidFill>
                  <a:schemeClr val="bg1"/>
                </a:solidFill>
              </a:rPr>
              <a:t>podmínek stanovených na </a:t>
            </a:r>
            <a:r>
              <a:rPr lang="cs-CZ" sz="2800" b="1" dirty="0">
                <a:solidFill>
                  <a:schemeClr val="bg1"/>
                </a:solidFill>
              </a:rPr>
              <a:t>základě Hydrogeologického </a:t>
            </a:r>
            <a:r>
              <a:rPr lang="cs-CZ" sz="2800" b="1" dirty="0" smtClean="0">
                <a:solidFill>
                  <a:schemeClr val="bg1"/>
                </a:solidFill>
              </a:rPr>
              <a:t>posudku.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61665"/>
          </a:xfrm>
        </p:spPr>
        <p:txBody>
          <a:bodyPr/>
          <a:lstStyle/>
          <a:p>
            <a:r>
              <a:rPr lang="cs-CZ" sz="3000" b="1" dirty="0" smtClean="0"/>
              <a:t>Prosazování Politiky </a:t>
            </a:r>
            <a:r>
              <a:rPr lang="cs-CZ" sz="3000" b="1" dirty="0"/>
              <a:t>druhotných surovin </a:t>
            </a:r>
            <a:r>
              <a:rPr lang="cs-CZ" sz="3000" b="1" dirty="0" smtClean="0"/>
              <a:t>ČR v praxi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7424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73072" y="737358"/>
            <a:ext cx="8242299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endParaRPr lang="cs-CZ" sz="3200" b="1" dirty="0"/>
          </a:p>
        </p:txBody>
      </p:sp>
      <p:pic>
        <p:nvPicPr>
          <p:cNvPr id="7" name="Obrázek 6" descr="F:\Dokumenty\WORD\SZ Čechy\Kvalifikační předpoklady\Foto\Medard-Libík\1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3" y="168715"/>
            <a:ext cx="8751570" cy="57918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91634" y="244915"/>
            <a:ext cx="8242299" cy="49244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Rekultivace povrchového dolu  Medard a </a:t>
            </a:r>
            <a:r>
              <a:rPr lang="cs-CZ" sz="3200" b="1" dirty="0" err="1" smtClean="0">
                <a:solidFill>
                  <a:schemeClr val="bg1"/>
                </a:solidFill>
              </a:rPr>
              <a:t>Libík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11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 descr="F:\Dokumenty\WORD\SZ Čechy\Kvalifikační předpoklady\Foto\Ležáky\JMh 5-2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93133"/>
            <a:ext cx="8322732" cy="59351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1684865" y="241068"/>
            <a:ext cx="8051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Rekultivace bývalého lomu Ležáky</a:t>
            </a:r>
            <a:endParaRPr lang="cs-CZ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:\Data\Recyklace\DUFONEV obrázky Full Screen\Recyklovaná stavební suť 02.jpg"/>
          <p:cNvPicPr>
            <a:picLocks noChangeAspect="1" noChangeArrowheads="1"/>
          </p:cNvPicPr>
          <p:nvPr/>
        </p:nvPicPr>
        <p:blipFill>
          <a:blip r:embed="rId3" cstate="print">
            <a:lum bright="-2000" contrast="-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8B3B-0C0D-49A5-8C87-1F4A0EC91CC2}" type="slidenum">
              <a:rPr lang="cs-CZ"/>
              <a:pPr/>
              <a:t>25</a:t>
            </a:fld>
            <a:r>
              <a:rPr lang="cs-CZ" dirty="0"/>
              <a:t>/18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83186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 smtClean="0">
                <a:solidFill>
                  <a:schemeClr val="bg1"/>
                </a:solidFill>
              </a:rPr>
              <a:t>Osvěta a motivace k efektivnímu využívání  druhotných surovin formou Národní soutěže v oblasti druhotných surovin </a:t>
            </a:r>
          </a:p>
        </p:txBody>
      </p:sp>
    </p:spTree>
    <p:extLst>
      <p:ext uri="{BB962C8B-B14F-4D97-AF65-F5344CB8AC3E}">
        <p14:creationId xmlns:p14="http://schemas.microsoft.com/office/powerpoint/2010/main" val="26224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44500" y="1342800"/>
            <a:ext cx="8242299" cy="3570208"/>
          </a:xfrm>
        </p:spPr>
        <p:txBody>
          <a:bodyPr/>
          <a:lstStyle/>
          <a:p>
            <a:r>
              <a:rPr lang="cs-CZ" sz="4400" dirty="0" smtClean="0"/>
              <a:t>Děkuji za </a:t>
            </a:r>
            <a:r>
              <a:rPr lang="cs-CZ" sz="4400" dirty="0"/>
              <a:t>V</a:t>
            </a:r>
            <a:r>
              <a:rPr lang="cs-CZ" sz="4400" dirty="0" smtClean="0"/>
              <a:t>aši pozornost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2800" dirty="0"/>
              <a:t>Ing. Pavlína Kulhánková </a:t>
            </a:r>
            <a:r>
              <a:rPr lang="cs-CZ" sz="2400" b="1" dirty="0">
                <a:solidFill>
                  <a:srgbClr val="B9E0F7"/>
                </a:solidFill>
              </a:rPr>
              <a:t/>
            </a:r>
            <a:br>
              <a:rPr lang="cs-CZ" sz="2400" b="1" dirty="0">
                <a:solidFill>
                  <a:srgbClr val="B9E0F7"/>
                </a:solidFill>
              </a:rPr>
            </a:br>
            <a:r>
              <a:rPr lang="cs-CZ" sz="2400" dirty="0">
                <a:solidFill>
                  <a:srgbClr val="B9E0F7"/>
                </a:solidFill>
              </a:rPr>
              <a:t/>
            </a:r>
            <a:br>
              <a:rPr lang="cs-CZ" sz="2400" dirty="0">
                <a:solidFill>
                  <a:srgbClr val="B9E0F7"/>
                </a:solidFill>
              </a:rPr>
            </a:br>
            <a:r>
              <a:rPr lang="cs-CZ" sz="2400" dirty="0">
                <a:solidFill>
                  <a:srgbClr val="B9E0F7"/>
                </a:solidFill>
              </a:rPr>
              <a:t>e-mail: </a:t>
            </a:r>
            <a:r>
              <a:rPr lang="cs-CZ" sz="2400" dirty="0">
                <a:solidFill>
                  <a:srgbClr val="B9E0F7"/>
                </a:solidFill>
                <a:hlinkClick r:id="rId3"/>
              </a:rPr>
              <a:t>kulhankovap@mpo.cz</a:t>
            </a:r>
            <a:r>
              <a:rPr lang="cs-CZ" sz="2400" dirty="0">
                <a:solidFill>
                  <a:srgbClr val="B9E0F7"/>
                </a:solidFill>
              </a:rPr>
              <a:t/>
            </a:r>
            <a:br>
              <a:rPr lang="cs-CZ" sz="2400" dirty="0">
                <a:solidFill>
                  <a:srgbClr val="B9E0F7"/>
                </a:solidFill>
              </a:rPr>
            </a:br>
            <a:r>
              <a:rPr lang="cs-CZ" sz="2400" dirty="0">
                <a:solidFill>
                  <a:srgbClr val="B9E0F7"/>
                </a:solidFill>
              </a:rPr>
              <a:t>tel. č. +420 224 852 689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1" y="301573"/>
            <a:ext cx="8242299" cy="461665"/>
          </a:xfrm>
        </p:spPr>
        <p:txBody>
          <a:bodyPr/>
          <a:lstStyle/>
          <a:p>
            <a:r>
              <a:rPr lang="cs-CZ" sz="3000" b="1" dirty="0"/>
              <a:t>Proces schvalování Politiky druhotných surovin ČR</a:t>
            </a:r>
            <a:endParaRPr lang="cs-CZ" sz="3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31801" y="763238"/>
            <a:ext cx="8242300" cy="5203808"/>
          </a:xfrm>
        </p:spPr>
        <p:txBody>
          <a:bodyPr vert="horz" lIns="0" tIns="360000" rIns="0" bIns="0" rtlCol="0">
            <a:normAutofit fontScale="92500"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Listopad </a:t>
            </a:r>
            <a:r>
              <a:rPr lang="cs-CZ" sz="2800" b="1" dirty="0">
                <a:solidFill>
                  <a:srgbClr val="C00000"/>
                </a:solidFill>
              </a:rPr>
              <a:t>2011 </a:t>
            </a:r>
            <a:r>
              <a:rPr lang="cs-CZ" sz="2800" b="1" dirty="0" smtClean="0">
                <a:solidFill>
                  <a:srgbClr val="002060"/>
                </a:solidFill>
              </a:rPr>
              <a:t>– schválen návrh </a:t>
            </a:r>
            <a:r>
              <a:rPr lang="cs-CZ" sz="2800" b="1" dirty="0">
                <a:solidFill>
                  <a:srgbClr val="002060"/>
                </a:solidFill>
              </a:rPr>
              <a:t>Politiky druhotných surovin ČR </a:t>
            </a:r>
            <a:r>
              <a:rPr lang="cs-CZ" sz="2800" b="1" dirty="0" smtClean="0">
                <a:solidFill>
                  <a:srgbClr val="002060"/>
                </a:solidFill>
              </a:rPr>
              <a:t>v Radě vlády </a:t>
            </a:r>
            <a:r>
              <a:rPr lang="cs-CZ" sz="2800" b="1" dirty="0">
                <a:solidFill>
                  <a:srgbClr val="002060"/>
                </a:solidFill>
              </a:rPr>
              <a:t>pro energetickou a surovinovou strategii ČR </a:t>
            </a:r>
            <a:endParaRPr lang="cs-CZ" sz="2800" b="1" dirty="0" smtClean="0">
              <a:solidFill>
                <a:srgbClr val="00206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Rok 2012</a:t>
            </a:r>
            <a:r>
              <a:rPr lang="cs-CZ" sz="2800" b="1" dirty="0" smtClean="0">
                <a:solidFill>
                  <a:srgbClr val="002060"/>
                </a:solidFill>
              </a:rPr>
              <a:t> – Projednávání Surovinové politiky ČR a Politiky </a:t>
            </a:r>
            <a:r>
              <a:rPr lang="cs-CZ" sz="2800" b="1" dirty="0">
                <a:solidFill>
                  <a:srgbClr val="002060"/>
                </a:solidFill>
              </a:rPr>
              <a:t>druhotných surovin ČR </a:t>
            </a:r>
            <a:r>
              <a:rPr lang="cs-CZ" sz="2800" b="1" dirty="0" smtClean="0">
                <a:solidFill>
                  <a:srgbClr val="002060"/>
                </a:solidFill>
              </a:rPr>
              <a:t>ve vládě - přerušeno</a:t>
            </a:r>
            <a:endParaRPr lang="cs-CZ" sz="2800" b="1" dirty="0">
              <a:solidFill>
                <a:srgbClr val="002060"/>
              </a:solidFill>
            </a:endParaRPr>
          </a:p>
          <a:p>
            <a:r>
              <a:rPr lang="cs-CZ" sz="2800" b="1" dirty="0">
                <a:solidFill>
                  <a:srgbClr val="C00000"/>
                </a:solidFill>
              </a:rPr>
              <a:t>Červen </a:t>
            </a:r>
            <a:r>
              <a:rPr lang="cs-CZ" sz="2800" b="1" dirty="0" smtClean="0">
                <a:solidFill>
                  <a:srgbClr val="C00000"/>
                </a:solidFill>
              </a:rPr>
              <a:t>2013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–  </a:t>
            </a:r>
            <a:r>
              <a:rPr lang="cs-CZ" sz="2800" b="1" dirty="0">
                <a:solidFill>
                  <a:srgbClr val="002060"/>
                </a:solidFill>
              </a:rPr>
              <a:t>Rada vlády doporučila vládě ČR projednat a schválit </a:t>
            </a:r>
            <a:r>
              <a:rPr lang="cs-CZ" sz="2800" b="1" dirty="0" smtClean="0">
                <a:solidFill>
                  <a:srgbClr val="002060"/>
                </a:solidFill>
              </a:rPr>
              <a:t>Politiku </a:t>
            </a:r>
            <a:r>
              <a:rPr lang="cs-CZ" sz="2800" b="1" dirty="0">
                <a:solidFill>
                  <a:srgbClr val="002060"/>
                </a:solidFill>
              </a:rPr>
              <a:t>druhotných surovin ČR </a:t>
            </a:r>
            <a:r>
              <a:rPr lang="cs-CZ" sz="2800" b="1" dirty="0" smtClean="0">
                <a:solidFill>
                  <a:srgbClr val="002060"/>
                </a:solidFill>
              </a:rPr>
              <a:t>samostatně</a:t>
            </a:r>
            <a:endParaRPr lang="cs-CZ" sz="2800" b="1" dirty="0">
              <a:solidFill>
                <a:srgbClr val="00206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Říjen 2013 </a:t>
            </a:r>
            <a:r>
              <a:rPr lang="cs-CZ" sz="2800" b="1" dirty="0">
                <a:solidFill>
                  <a:srgbClr val="002060"/>
                </a:solidFill>
              </a:rPr>
              <a:t>– </a:t>
            </a:r>
            <a:r>
              <a:rPr lang="cs-CZ" sz="2800" b="1" dirty="0" smtClean="0">
                <a:solidFill>
                  <a:srgbClr val="002060"/>
                </a:solidFill>
              </a:rPr>
              <a:t>Vláda </a:t>
            </a:r>
            <a:r>
              <a:rPr lang="cs-CZ" sz="2800" b="1" dirty="0">
                <a:solidFill>
                  <a:srgbClr val="002060"/>
                </a:solidFill>
              </a:rPr>
              <a:t>ČR Politiku druhotných surovin ČR  </a:t>
            </a:r>
            <a:r>
              <a:rPr lang="cs-CZ" sz="2800" b="1" dirty="0" smtClean="0">
                <a:solidFill>
                  <a:srgbClr val="002060"/>
                </a:solidFill>
              </a:rPr>
              <a:t>projednala </a:t>
            </a:r>
            <a:r>
              <a:rPr lang="cs-CZ" sz="2800" b="1" dirty="0">
                <a:solidFill>
                  <a:srgbClr val="002060"/>
                </a:solidFill>
              </a:rPr>
              <a:t>a uložila zpracovat SEA.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Září 2014 </a:t>
            </a:r>
            <a:r>
              <a:rPr lang="cs-CZ" sz="2800" b="1" dirty="0" smtClean="0">
                <a:solidFill>
                  <a:srgbClr val="002060"/>
                </a:solidFill>
              </a:rPr>
              <a:t>–</a:t>
            </a:r>
            <a:r>
              <a:rPr lang="cs-CZ" sz="2800" b="1" dirty="0">
                <a:solidFill>
                  <a:srgbClr val="002060"/>
                </a:solidFill>
              </a:rPr>
              <a:t>Vláda ČR </a:t>
            </a:r>
            <a:r>
              <a:rPr lang="cs-CZ" sz="2800" b="1" dirty="0" smtClean="0">
                <a:solidFill>
                  <a:srgbClr val="002060"/>
                </a:solidFill>
              </a:rPr>
              <a:t>schválila Politiku </a:t>
            </a:r>
            <a:r>
              <a:rPr lang="cs-CZ" sz="2800" b="1" dirty="0">
                <a:solidFill>
                  <a:srgbClr val="002060"/>
                </a:solidFill>
              </a:rPr>
              <a:t>druhotných surovin ČR </a:t>
            </a:r>
            <a:r>
              <a:rPr lang="cs-CZ" sz="2800" b="1" dirty="0" smtClean="0">
                <a:solidFill>
                  <a:srgbClr val="002060"/>
                </a:solidFill>
              </a:rPr>
              <a:t>včetně SEA.</a:t>
            </a:r>
            <a:endParaRPr lang="cs-CZ" sz="2800" b="1" dirty="0">
              <a:solidFill>
                <a:srgbClr val="002060"/>
              </a:solidFill>
            </a:endParaRPr>
          </a:p>
          <a:p>
            <a:endParaRPr lang="cs-CZ" sz="2800" dirty="0">
              <a:solidFill>
                <a:srgbClr val="002060"/>
              </a:solidFill>
            </a:endParaRPr>
          </a:p>
          <a:p>
            <a:endParaRPr lang="cs-CZ" sz="2800" dirty="0">
              <a:solidFill>
                <a:srgbClr val="002060"/>
              </a:solidFill>
            </a:endParaRPr>
          </a:p>
          <a:p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1" y="346697"/>
            <a:ext cx="8242299" cy="492443"/>
          </a:xfrm>
        </p:spPr>
        <p:txBody>
          <a:bodyPr/>
          <a:lstStyle/>
          <a:p>
            <a:r>
              <a:rPr lang="cs-CZ" sz="3200" b="1" dirty="0"/>
              <a:t>Politika druhotných surovin ČR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99293" y="839140"/>
            <a:ext cx="8733692" cy="497868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První dokument ČR vytvářející strategický rámec pro efektivní využívání druhotných surovin.</a:t>
            </a:r>
          </a:p>
          <a:p>
            <a:r>
              <a:rPr lang="cs-CZ" sz="2800" b="1" dirty="0"/>
              <a:t>Průmysl druhotných surovin patří v ČR historicky mezi tradiční obory </a:t>
            </a:r>
            <a:r>
              <a:rPr lang="cs-CZ" sz="2800" b="1" dirty="0" smtClean="0"/>
              <a:t>hospodářství.</a:t>
            </a:r>
          </a:p>
          <a:p>
            <a:r>
              <a:rPr lang="cs-CZ" sz="2800" b="1" dirty="0"/>
              <a:t>T</a:t>
            </a:r>
            <a:r>
              <a:rPr lang="x-none" sz="2800" b="1"/>
              <a:t>radiční druhotné suroviny</a:t>
            </a:r>
            <a:r>
              <a:rPr lang="cs-CZ" sz="2800" b="1" dirty="0"/>
              <a:t> -</a:t>
            </a:r>
            <a:r>
              <a:rPr lang="x-none" sz="2800" b="1"/>
              <a:t> železný šrot a </a:t>
            </a:r>
            <a:r>
              <a:rPr lang="cs-CZ" sz="2800" b="1" dirty="0"/>
              <a:t>šrot</a:t>
            </a:r>
            <a:r>
              <a:rPr lang="x-none" sz="2800" b="1"/>
              <a:t> neželezných kovů, sběrový papír, skleněné střepy, použité textilie, dřevo</a:t>
            </a:r>
            <a:r>
              <a:rPr lang="cs-CZ" sz="2800" b="1" dirty="0"/>
              <a:t>. Přibývají další - stavební materiály, energetické produkty, </a:t>
            </a:r>
            <a:r>
              <a:rPr lang="x-none" sz="2800" b="1"/>
              <a:t>plasty</a:t>
            </a:r>
            <a:r>
              <a:rPr lang="cs-CZ" sz="2800" b="1" dirty="0"/>
              <a:t>. 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Zvýšená poptávka </a:t>
            </a:r>
            <a:r>
              <a:rPr lang="cs-CZ" sz="2800" b="1" dirty="0">
                <a:solidFill>
                  <a:srgbClr val="C00000"/>
                </a:solidFill>
              </a:rPr>
              <a:t>po nových netradičních surovinách, r</a:t>
            </a:r>
            <a:r>
              <a:rPr lang="x-none" sz="2800" b="1">
                <a:solidFill>
                  <a:srgbClr val="C00000"/>
                </a:solidFill>
              </a:rPr>
              <a:t>ozšiřuje </a:t>
            </a:r>
            <a:r>
              <a:rPr lang="cs-CZ" sz="2800" b="1" dirty="0">
                <a:solidFill>
                  <a:srgbClr val="C00000"/>
                </a:solidFill>
              </a:rPr>
              <a:t>se </a:t>
            </a:r>
            <a:r>
              <a:rPr lang="x-none" sz="2800" b="1">
                <a:solidFill>
                  <a:srgbClr val="C00000"/>
                </a:solidFill>
              </a:rPr>
              <a:t> okruh využitelných druhotných surovin</a:t>
            </a:r>
            <a:r>
              <a:rPr lang="cs-CZ" sz="28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6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7"/>
            <a:ext cx="8242299" cy="492443"/>
          </a:xfrm>
        </p:spPr>
        <p:txBody>
          <a:bodyPr/>
          <a:lstStyle/>
          <a:p>
            <a:r>
              <a:rPr lang="cs-CZ" sz="3200" b="1" dirty="0">
                <a:solidFill>
                  <a:srgbClr val="13B5EA"/>
                </a:solidFill>
                <a:latin typeface="+mn-lt"/>
              </a:rPr>
              <a:t>Základní </a:t>
            </a:r>
            <a:r>
              <a:rPr lang="cs-CZ" sz="3200" b="1" dirty="0" smtClean="0">
                <a:solidFill>
                  <a:srgbClr val="13B5EA"/>
                </a:solidFill>
                <a:latin typeface="+mn-lt"/>
              </a:rPr>
              <a:t>vize MPO v </a:t>
            </a:r>
            <a:r>
              <a:rPr lang="cs-CZ" sz="3200" b="1" dirty="0">
                <a:solidFill>
                  <a:srgbClr val="13B5EA"/>
                </a:solidFill>
                <a:latin typeface="+mn-lt"/>
              </a:rPr>
              <a:t>oblasti druhotných surovin</a:t>
            </a:r>
            <a:endParaRPr lang="cs-CZ" sz="3200" dirty="0">
              <a:solidFill>
                <a:srgbClr val="13B5EA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59488" y="1690577"/>
            <a:ext cx="8793126" cy="349811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 smtClean="0">
                <a:solidFill>
                  <a:schemeClr val="bg1"/>
                </a:solidFill>
              </a:rPr>
              <a:t>Vytvoření </a:t>
            </a:r>
            <a:r>
              <a:rPr lang="cs-CZ" sz="3600" b="1" dirty="0">
                <a:solidFill>
                  <a:schemeClr val="bg1"/>
                </a:solidFill>
              </a:rPr>
              <a:t>podmínek pro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chemeClr val="bg1"/>
                </a:solidFill>
              </a:rPr>
              <a:t>oběhové hospodářství </a:t>
            </a:r>
            <a:r>
              <a:rPr lang="cs-CZ" sz="4800" b="1" dirty="0" smtClean="0">
                <a:solidFill>
                  <a:schemeClr val="bg1"/>
                </a:solidFill>
              </a:rPr>
              <a:t>s cílem </a:t>
            </a:r>
            <a:endParaRPr lang="cs-CZ" sz="4800" b="1" dirty="0">
              <a:solidFill>
                <a:schemeClr val="bg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r>
              <a:rPr lang="cs-CZ" sz="6000" b="1" dirty="0" smtClean="0">
                <a:solidFill>
                  <a:schemeClr val="bg1"/>
                </a:solidFill>
              </a:rPr>
              <a:t>Přeměny </a:t>
            </a:r>
            <a:r>
              <a:rPr lang="cs-CZ" sz="6000" b="1" dirty="0">
                <a:solidFill>
                  <a:schemeClr val="bg1"/>
                </a:solidFill>
              </a:rPr>
              <a:t>odpadů na zdroje 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2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305411"/>
            <a:ext cx="8242299" cy="492443"/>
          </a:xfrm>
        </p:spPr>
        <p:txBody>
          <a:bodyPr/>
          <a:lstStyle/>
          <a:p>
            <a:r>
              <a:rPr lang="cs-CZ" sz="3200" b="1" dirty="0"/>
              <a:t>Politika druhotných surovin ČR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34461" y="821985"/>
            <a:ext cx="8768862" cy="5345723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/>
              <a:t>Řeší 10 komodit druhotných surovin:</a:t>
            </a:r>
          </a:p>
          <a:p>
            <a:pPr marL="360362" lvl="1" indent="0">
              <a:buNone/>
            </a:pPr>
            <a:r>
              <a:rPr lang="cs-CZ" sz="2800" b="1" dirty="0">
                <a:solidFill>
                  <a:srgbClr val="C00000"/>
                </a:solidFill>
              </a:rPr>
              <a:t>papír, plasty, sklo, kovy, vedlejší energetické produkty, stavební a demoliční hmoty, vyřazená elektrická a elektronická zařízení, autovraky, baterie a akumulátory, pneumatiky.</a:t>
            </a:r>
          </a:p>
          <a:p>
            <a:pPr marL="360363" lvl="1">
              <a:buBlip>
                <a:blip r:embed="rId3"/>
              </a:buBlip>
            </a:pPr>
            <a:r>
              <a:rPr lang="cs-CZ" sz="2800" b="1" dirty="0" smtClean="0"/>
              <a:t>Výskyt </a:t>
            </a:r>
            <a:r>
              <a:rPr lang="cs-CZ" sz="2800" b="1" dirty="0"/>
              <a:t>druhotných surovin a jeho prognóza do </a:t>
            </a:r>
            <a:r>
              <a:rPr lang="cs-CZ" sz="2800" b="1" dirty="0" smtClean="0"/>
              <a:t>budoucna.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/>
              <a:t>Analýza potenciálu druhotných surovin zejména materiálově využitelných a též </a:t>
            </a:r>
            <a:r>
              <a:rPr lang="cs-CZ" sz="2800" b="1" dirty="0" smtClean="0"/>
              <a:t>energeticky.</a:t>
            </a:r>
          </a:p>
          <a:p>
            <a:r>
              <a:rPr lang="cs-CZ" sz="2800" b="1" dirty="0"/>
              <a:t>Analýza současných možností a kapacit využívání v ČR.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Na základě analýzy stanoveny strategické cíle a opatření.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360362" lvl="1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360362" lvl="1" indent="0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6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281280"/>
            <a:ext cx="8242299" cy="492443"/>
          </a:xfrm>
        </p:spPr>
        <p:txBody>
          <a:bodyPr/>
          <a:lstStyle/>
          <a:p>
            <a:r>
              <a:rPr lang="cs-CZ" sz="3200" b="1" dirty="0" smtClean="0"/>
              <a:t>Hlavní cíle </a:t>
            </a:r>
            <a:r>
              <a:rPr lang="cs-CZ" sz="3200" b="1" dirty="0"/>
              <a:t>Politiky druhotných surovin ČR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64123" y="773723"/>
            <a:ext cx="8839200" cy="529883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b="1" dirty="0">
                <a:solidFill>
                  <a:srgbClr val="C00000"/>
                </a:solidFill>
              </a:rPr>
              <a:t>Cíl 1</a:t>
            </a:r>
            <a:r>
              <a:rPr lang="cs-CZ" dirty="0">
                <a:solidFill>
                  <a:srgbClr val="C00000"/>
                </a:solidFill>
              </a:rPr>
              <a:t>:</a:t>
            </a:r>
            <a:r>
              <a:rPr lang="cs-CZ" dirty="0"/>
              <a:t> </a:t>
            </a:r>
            <a:r>
              <a:rPr lang="cs-CZ" b="1" dirty="0"/>
              <a:t>Zvyšovat soběstačnost ČR v surovinových zdrojích substitucí </a:t>
            </a: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primárních </a:t>
            </a:r>
            <a:r>
              <a:rPr lang="cs-CZ" b="1" dirty="0"/>
              <a:t>zdrojů druhotnými surovinami.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</a:rPr>
              <a:t>Cíl 2:</a:t>
            </a:r>
            <a:r>
              <a:rPr lang="cs-CZ" b="1" dirty="0"/>
              <a:t> Podporovat inovace zabezpečující získávání </a:t>
            </a:r>
            <a:r>
              <a:rPr lang="cs-CZ" b="1" dirty="0" smtClean="0"/>
              <a:t>druhotných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</a:t>
            </a:r>
            <a:r>
              <a:rPr lang="cs-CZ" b="1" dirty="0"/>
              <a:t>surovin v kvalitě vhodné pro další využití v průmyslu.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</a:rPr>
              <a:t>Cíl 3:</a:t>
            </a:r>
            <a:r>
              <a:rPr lang="cs-CZ" b="1" dirty="0"/>
              <a:t> Podporovat využívání druhotných surovin jako nástroje </a:t>
            </a:r>
            <a:r>
              <a:rPr lang="cs-CZ" b="1" dirty="0" smtClean="0"/>
              <a:t>pro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snižování </a:t>
            </a:r>
            <a:r>
              <a:rPr lang="cs-CZ" b="1" dirty="0"/>
              <a:t>energetické a materiálové náročnosti průmyslové </a:t>
            </a: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výroby </a:t>
            </a:r>
            <a:r>
              <a:rPr lang="cs-CZ" b="1" dirty="0"/>
              <a:t>za současné eliminace negativních dopadů na životní </a:t>
            </a: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prostředí </a:t>
            </a:r>
            <a:r>
              <a:rPr lang="cs-CZ" b="1" dirty="0"/>
              <a:t>a zdraví lidí.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</a:rPr>
              <a:t>Cíl 4:</a:t>
            </a:r>
            <a:r>
              <a:rPr lang="cs-CZ" b="1" dirty="0"/>
              <a:t> </a:t>
            </a:r>
            <a:r>
              <a:rPr lang="cs-CZ" b="1" dirty="0" smtClean="0"/>
              <a:t> Iniciovat </a:t>
            </a:r>
            <a:r>
              <a:rPr lang="cs-CZ" b="1" dirty="0"/>
              <a:t>podporu vzdělávání pro zajištění kvalifikovaných </a:t>
            </a: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                pracovníků </a:t>
            </a:r>
            <a:r>
              <a:rPr lang="cs-CZ" b="1" dirty="0"/>
              <a:t>v oboru druhotných surovin jako podporu </a:t>
            </a: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konkurenceschopnosti </a:t>
            </a:r>
            <a:r>
              <a:rPr lang="cs-CZ" b="1" dirty="0"/>
              <a:t>ČR</a:t>
            </a:r>
            <a:r>
              <a:rPr lang="cs-CZ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</a:rPr>
              <a:t>Cíl 5:</a:t>
            </a:r>
            <a:r>
              <a:rPr lang="cs-CZ" b="1" dirty="0"/>
              <a:t> </a:t>
            </a:r>
            <a:r>
              <a:rPr lang="cs-CZ" b="1" dirty="0" smtClean="0"/>
              <a:t> Aktualizovat </a:t>
            </a:r>
            <a:r>
              <a:rPr lang="cs-CZ" b="1" dirty="0"/>
              <a:t>rozsah statistického zjišťování pro zpracování </a:t>
            </a: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materiálových </a:t>
            </a:r>
            <a:r>
              <a:rPr lang="cs-CZ" b="1" dirty="0"/>
              <a:t>účtů, které umožní zpracovávat hmotnostní </a:t>
            </a: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bilance </a:t>
            </a:r>
            <a:r>
              <a:rPr lang="cs-CZ" b="1" dirty="0"/>
              <a:t>druhotných surovin v hospodářství ČR.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8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244419"/>
            <a:ext cx="8242299" cy="492443"/>
          </a:xfrm>
        </p:spPr>
        <p:txBody>
          <a:bodyPr/>
          <a:lstStyle/>
          <a:p>
            <a:r>
              <a:rPr lang="cs-CZ" sz="3200" b="1" dirty="0"/>
              <a:t>Druhotné suroviny a jejich přínos 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33483" y="717140"/>
            <a:ext cx="8722947" cy="5593635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cs-CZ" sz="2700" b="1" dirty="0" smtClean="0">
                <a:solidFill>
                  <a:srgbClr val="C00000"/>
                </a:solidFill>
              </a:rPr>
              <a:t>Snižují prokazatelně:</a:t>
            </a:r>
            <a:endParaRPr lang="cs-CZ" sz="27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700" b="1" dirty="0"/>
              <a:t>energetickou a materiálovou náročnost ve všech výrobních odvětvích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b="1" dirty="0"/>
              <a:t>emise z průmyslové činnosti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b="1" dirty="0"/>
              <a:t>objem těžby primárních </a:t>
            </a:r>
            <a:r>
              <a:rPr lang="cs-CZ" sz="2700" b="1" dirty="0" smtClean="0"/>
              <a:t>surovin</a:t>
            </a:r>
            <a:endParaRPr lang="cs-CZ" sz="2700" b="1" dirty="0"/>
          </a:p>
          <a:p>
            <a:pPr>
              <a:spcBef>
                <a:spcPts val="1200"/>
              </a:spcBef>
            </a:pPr>
            <a:r>
              <a:rPr lang="cs-CZ" sz="2700" b="1" dirty="0">
                <a:solidFill>
                  <a:srgbClr val="C00000"/>
                </a:solidFill>
              </a:rPr>
              <a:t>Uzavírají cyklický tok zdrojů: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700" b="1" dirty="0" smtClean="0"/>
              <a:t>přechod k oběhovému hospodářství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700" b="1" dirty="0" smtClean="0"/>
              <a:t>náhrada neobnovitelných zdrojů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700" b="1" dirty="0" smtClean="0"/>
              <a:t>surovinová bezpečnost pro hospodářství ČR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700" b="1" dirty="0" smtClean="0"/>
              <a:t>cílový stav surovinová soběstačnost ČR </a:t>
            </a:r>
            <a:endParaRPr lang="cs-CZ" sz="2700" b="1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718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244419"/>
            <a:ext cx="8242299" cy="492443"/>
          </a:xfrm>
        </p:spPr>
        <p:txBody>
          <a:bodyPr/>
          <a:lstStyle/>
          <a:p>
            <a:r>
              <a:rPr lang="cs-CZ" sz="3200" b="1" dirty="0"/>
              <a:t>Trh druhotných surovin v </a:t>
            </a:r>
            <a:r>
              <a:rPr lang="cs-CZ" sz="3200" b="1" dirty="0" smtClean="0"/>
              <a:t>České republice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33483" y="256141"/>
            <a:ext cx="8722947" cy="4595447"/>
          </a:xfrm>
        </p:spPr>
        <p:txBody>
          <a:bodyPr>
            <a:noAutofit/>
          </a:bodyPr>
          <a:lstStyle/>
          <a:p>
            <a:endParaRPr lang="cs-CZ" sz="2700" b="1" dirty="0" smtClean="0">
              <a:solidFill>
                <a:srgbClr val="C00000"/>
              </a:solidFill>
            </a:endParaRPr>
          </a:p>
          <a:p>
            <a:pPr lvl="0">
              <a:spcBef>
                <a:spcPts val="3000"/>
              </a:spcBef>
              <a:defRPr/>
            </a:pPr>
            <a:r>
              <a:rPr lang="cs-CZ" sz="2700" b="1" dirty="0">
                <a:solidFill>
                  <a:srgbClr val="004B8D"/>
                </a:solidFill>
              </a:rPr>
              <a:t>V současné době působí v ČR na trhu cca </a:t>
            </a:r>
            <a:r>
              <a:rPr lang="cs-CZ" sz="2700" b="1" dirty="0">
                <a:solidFill>
                  <a:srgbClr val="C00000"/>
                </a:solidFill>
              </a:rPr>
              <a:t>1500</a:t>
            </a:r>
            <a:r>
              <a:rPr lang="cs-CZ" sz="2700" b="1" dirty="0">
                <a:solidFill>
                  <a:srgbClr val="FF0000"/>
                </a:solidFill>
              </a:rPr>
              <a:t> </a:t>
            </a:r>
            <a:r>
              <a:rPr lang="cs-CZ" sz="2700" b="1" dirty="0">
                <a:solidFill>
                  <a:srgbClr val="004B8D"/>
                </a:solidFill>
              </a:rPr>
              <a:t>subjektů, z toho 400 společností a 1100 soukromých podnikatelů</a:t>
            </a:r>
          </a:p>
          <a:p>
            <a:pPr lvl="0">
              <a:spcBef>
                <a:spcPts val="1800"/>
              </a:spcBef>
              <a:defRPr/>
            </a:pPr>
            <a:r>
              <a:rPr lang="cs-CZ" sz="2700" b="1" dirty="0">
                <a:solidFill>
                  <a:srgbClr val="C00000"/>
                </a:solidFill>
              </a:rPr>
              <a:t>20 000 – 30 000 </a:t>
            </a:r>
            <a:r>
              <a:rPr lang="cs-CZ" sz="2700" b="1" dirty="0">
                <a:solidFill>
                  <a:srgbClr val="004B8D"/>
                </a:solidFill>
              </a:rPr>
              <a:t>zaměstnanců</a:t>
            </a:r>
          </a:p>
          <a:p>
            <a:pPr lvl="0">
              <a:spcBef>
                <a:spcPts val="1800"/>
              </a:spcBef>
              <a:defRPr/>
            </a:pPr>
            <a:r>
              <a:rPr lang="cs-CZ" sz="2700" b="1" dirty="0">
                <a:solidFill>
                  <a:srgbClr val="004B8D"/>
                </a:solidFill>
              </a:rPr>
              <a:t>Objem finančních prostředků trhu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>
                <a:solidFill>
                  <a:srgbClr val="C00000"/>
                </a:solidFill>
              </a:rPr>
              <a:t>40 – 50 mld. </a:t>
            </a:r>
            <a:r>
              <a:rPr lang="cs-CZ" sz="2700" b="1" dirty="0">
                <a:solidFill>
                  <a:srgbClr val="004B8D"/>
                </a:solidFill>
              </a:rPr>
              <a:t>ročně </a:t>
            </a:r>
            <a:r>
              <a:rPr lang="cs-CZ" sz="2700" b="1" dirty="0" smtClean="0">
                <a:solidFill>
                  <a:srgbClr val="004B8D"/>
                </a:solidFill>
              </a:rPr>
              <a:t>(tj. výkup</a:t>
            </a:r>
            <a:r>
              <a:rPr lang="cs-CZ" sz="2700" b="1" dirty="0">
                <a:solidFill>
                  <a:srgbClr val="004B8D"/>
                </a:solidFill>
              </a:rPr>
              <a:t>, úprava a prodej všech komodit druhotných surovin) </a:t>
            </a:r>
            <a:r>
              <a:rPr lang="cs-CZ" sz="2700" b="1" dirty="0" smtClean="0">
                <a:solidFill>
                  <a:srgbClr val="004B8D"/>
                </a:solidFill>
              </a:rPr>
              <a:t>  </a:t>
            </a:r>
            <a:endParaRPr lang="cs-CZ" sz="2700" b="1" dirty="0">
              <a:solidFill>
                <a:srgbClr val="004B8D"/>
              </a:solidFill>
            </a:endParaRPr>
          </a:p>
          <a:p>
            <a:pPr lvl="0">
              <a:spcBef>
                <a:spcPts val="1800"/>
              </a:spcBef>
              <a:defRPr/>
            </a:pPr>
            <a:r>
              <a:rPr lang="cs-CZ" sz="2700" b="1" dirty="0">
                <a:solidFill>
                  <a:srgbClr val="004B8D"/>
                </a:solidFill>
              </a:rPr>
              <a:t>Český obchod s druhotnými surovinami je zaměřen </a:t>
            </a:r>
            <a:endParaRPr lang="cs-CZ" sz="2700" b="1" dirty="0" smtClean="0">
              <a:solidFill>
                <a:srgbClr val="004B8D"/>
              </a:solidFill>
            </a:endParaRPr>
          </a:p>
          <a:p>
            <a:pPr marL="0" lvl="0" indent="0">
              <a:spcBef>
                <a:spcPts val="600"/>
              </a:spcBef>
              <a:buNone/>
              <a:defRPr/>
            </a:pPr>
            <a:r>
              <a:rPr lang="cs-CZ" sz="2700" b="1" dirty="0" smtClean="0">
                <a:solidFill>
                  <a:srgbClr val="004B8D"/>
                </a:solidFill>
              </a:rPr>
              <a:t>     proexportně</a:t>
            </a:r>
            <a:endParaRPr lang="cs-CZ" sz="2700" b="1" dirty="0">
              <a:solidFill>
                <a:srgbClr val="004B8D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561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ezentace PDS ČR včetně SEA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2_Prezentace PDS ČR včetně SEA</Template>
  <TotalTime>550</TotalTime>
  <Words>2210</Words>
  <Application>Microsoft Office PowerPoint</Application>
  <PresentationFormat>Předvádění na obrazovce (4:3)</PresentationFormat>
  <Paragraphs>281</Paragraphs>
  <Slides>26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2_Prezentace PDS ČR včetně SEA</vt:lpstr>
      <vt:lpstr>Politika druhotných surovin ČR a její prosazování v praxi</vt:lpstr>
      <vt:lpstr>Příprava Politiky druhotných surovin ČR </vt:lpstr>
      <vt:lpstr>Proces schvalování Politiky druhotných surovin ČR</vt:lpstr>
      <vt:lpstr>Politika druhotných surovin ČR</vt:lpstr>
      <vt:lpstr>Základní vize MPO v oblasti druhotných surovin</vt:lpstr>
      <vt:lpstr>Politika druhotných surovin ČR</vt:lpstr>
      <vt:lpstr>Hlavní cíle Politiky druhotných surovin ČR</vt:lpstr>
      <vt:lpstr>Druhotné suroviny a jejich přínos </vt:lpstr>
      <vt:lpstr>Trh druhotných surovin v České republice</vt:lpstr>
      <vt:lpstr>Prosazování Politiky druhotných surovin ČR v praxi</vt:lpstr>
      <vt:lpstr>Prosazování Politiky druhotných surovin ČR v praxi</vt:lpstr>
      <vt:lpstr>Prezentace aplikace PowerPoint</vt:lpstr>
      <vt:lpstr>Prezentace aplikace PowerPoint</vt:lpstr>
      <vt:lpstr>Prosazování Politiky druhotných surovin ČR v praxi</vt:lpstr>
      <vt:lpstr>Operační program „OP PIK“ 2014 - 2020  </vt:lpstr>
      <vt:lpstr>Prosazování Politiky druhotných surovin ČR v praxi</vt:lpstr>
      <vt:lpstr>Výroba recyklovaného  kameniva </vt:lpstr>
      <vt:lpstr>Typické druhy recyklovaného kameniva</vt:lpstr>
      <vt:lpstr>Prosazování Politiky druhotných surovin ČR v praxi</vt:lpstr>
      <vt:lpstr>Prezentace aplikace PowerPoint</vt:lpstr>
      <vt:lpstr>Prosazování Politiky druhotných surovin ČR v praxi</vt:lpstr>
      <vt:lpstr>Prosazování Politiky druhotných surovin ČR v praxi</vt:lpstr>
      <vt:lpstr>Rekultivace povrchového dolu  Medard a Libík</vt:lpstr>
      <vt:lpstr>Prezentace aplikace PowerPoint</vt:lpstr>
      <vt:lpstr>Prezentace aplikace PowerPoint</vt:lpstr>
      <vt:lpstr>Děkuji za Vaši pozornost   Ing. Pavlína Kulhánková   e-mail: kulhankovap@mpo.cz tel. č. +420 224 852 689</vt:lpstr>
    </vt:vector>
  </TitlesOfParts>
  <Company>Ministerstvo průmyslu a obchodu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Politika druhotných surovin ČR včetně vyhodnocení SEA</dc:title>
  <dc:creator>Tomiková Miloslava</dc:creator>
  <cp:lastModifiedBy>Tomiková Miloslava</cp:lastModifiedBy>
  <cp:revision>38</cp:revision>
  <cp:lastPrinted>2014-11-19T09:14:24Z</cp:lastPrinted>
  <dcterms:created xsi:type="dcterms:W3CDTF">2014-11-20T11:19:35Z</dcterms:created>
  <dcterms:modified xsi:type="dcterms:W3CDTF">2014-11-20T20:39:17Z</dcterms:modified>
</cp:coreProperties>
</file>