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5"/>
  </p:notesMasterIdLst>
  <p:handoutMasterIdLst>
    <p:handoutMasterId r:id="rId36"/>
  </p:handoutMasterIdLst>
  <p:sldIdLst>
    <p:sldId id="256" r:id="rId6"/>
    <p:sldId id="281" r:id="rId7"/>
    <p:sldId id="295" r:id="rId8"/>
    <p:sldId id="290" r:id="rId9"/>
    <p:sldId id="338" r:id="rId10"/>
    <p:sldId id="357" r:id="rId11"/>
    <p:sldId id="353" r:id="rId12"/>
    <p:sldId id="333" r:id="rId13"/>
    <p:sldId id="261" r:id="rId14"/>
    <p:sldId id="341" r:id="rId15"/>
    <p:sldId id="342" r:id="rId16"/>
    <p:sldId id="343" r:id="rId17"/>
    <p:sldId id="344" r:id="rId18"/>
    <p:sldId id="345" r:id="rId19"/>
    <p:sldId id="274" r:id="rId20"/>
    <p:sldId id="356" r:id="rId21"/>
    <p:sldId id="335" r:id="rId22"/>
    <p:sldId id="368" r:id="rId23"/>
    <p:sldId id="369" r:id="rId24"/>
    <p:sldId id="367" r:id="rId25"/>
    <p:sldId id="313" r:id="rId26"/>
    <p:sldId id="366" r:id="rId27"/>
    <p:sldId id="365" r:id="rId28"/>
    <p:sldId id="364" r:id="rId29"/>
    <p:sldId id="363" r:id="rId30"/>
    <p:sldId id="362" r:id="rId31"/>
    <p:sldId id="319" r:id="rId32"/>
    <p:sldId id="321" r:id="rId33"/>
    <p:sldId id="361" r:id="rId3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389D1F6D-267F-4443-8FEA-E1312631C7B5}">
          <p14:sldIdLst>
            <p14:sldId id="256"/>
          </p14:sldIdLst>
        </p14:section>
        <p14:section name="Introduction" id="{95E27982-3827-400B-91BD-2D986892A190}">
          <p14:sldIdLst>
            <p14:sldId id="281"/>
            <p14:sldId id="295"/>
            <p14:sldId id="290"/>
            <p14:sldId id="338"/>
            <p14:sldId id="357"/>
            <p14:sldId id="353"/>
          </p14:sldIdLst>
        </p14:section>
        <p14:section name="Action Plan (G. Kozigou)" id="{049C57CE-3286-445A-AE2C-B193C725502B}">
          <p14:sldIdLst>
            <p14:sldId id="333"/>
            <p14:sldId id="261"/>
            <p14:sldId id="341"/>
            <p14:sldId id="342"/>
            <p14:sldId id="343"/>
            <p14:sldId id="344"/>
            <p14:sldId id="345"/>
            <p14:sldId id="274"/>
            <p14:sldId id="356"/>
          </p14:sldIdLst>
        </p14:section>
        <p14:section name="Waste Proposals (K. Sadaukas)" id="{9384C8C2-5751-45DD-9CC0-99E49A6794AB}">
          <p14:sldIdLst>
            <p14:sldId id="335"/>
            <p14:sldId id="368"/>
            <p14:sldId id="369"/>
            <p14:sldId id="367"/>
            <p14:sldId id="313"/>
            <p14:sldId id="366"/>
            <p14:sldId id="365"/>
            <p14:sldId id="364"/>
            <p14:sldId id="363"/>
            <p14:sldId id="362"/>
            <p14:sldId id="319"/>
            <p14:sldId id="321"/>
            <p14:sldId id="36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 HERRERA Luis (ENTR-EXT)" initials="LPH" lastIdx="3" clrIdx="0"/>
  <p:cmAuthor id="1" name="PLANAS HERRERA Luis (ENV)" initials="LPH" lastIdx="3" clrIdx="1"/>
  <p:cmAuthor id="2" name="MIGLIORINI Paola (ENV)" initials="MP(" lastIdx="10" clrIdx="2"/>
  <p:cmAuthor id="3" name="VECCHIO Veronica (SG)" initials="VV(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BDDEFF"/>
    <a:srgbClr val="0067B0"/>
    <a:srgbClr val="2D5EC1"/>
    <a:srgbClr val="99CCFF"/>
    <a:srgbClr val="2089E8"/>
    <a:srgbClr val="3166CF"/>
    <a:srgbClr val="119FFF"/>
    <a:srgbClr val="3E6FD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45" autoAdjust="0"/>
    <p:restoredTop sz="76571" autoAdjust="0"/>
  </p:normalViewPr>
  <p:slideViewPr>
    <p:cSldViewPr showGuides="1">
      <p:cViewPr>
        <p:scale>
          <a:sx n="91" d="100"/>
          <a:sy n="91" d="100"/>
        </p:scale>
        <p:origin x="-989" y="8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72"/>
    </p:cViewPr>
  </p:outlineViewPr>
  <p:notesTextViewPr>
    <p:cViewPr>
      <p:scale>
        <a:sx n="100" d="100"/>
        <a:sy n="100" d="100"/>
      </p:scale>
      <p:origin x="0" y="29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0" d="100"/>
          <a:sy n="120" d="100"/>
        </p:scale>
        <p:origin x="-127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578359483800888E-2"/>
          <c:y val="0.10918323440824723"/>
          <c:w val="0.5101855771891578"/>
          <c:h val="0.69929092227258527"/>
        </c:manualLayout>
      </c:layout>
      <c:pieChart>
        <c:varyColors val="1"/>
        <c:ser>
          <c:idx val="0"/>
          <c:order val="0"/>
          <c:explosion val="5"/>
          <c:dPt>
            <c:idx val="5"/>
            <c:bubble3D val="0"/>
          </c:dPt>
          <c:dLbls>
            <c:dLbl>
              <c:idx val="2"/>
              <c:layout>
                <c:manualLayout>
                  <c:x val="-5.8147419072615922E-3"/>
                  <c:y val="-8.771981627296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Sheet1!$B$2:$B$7</c:f>
              <c:strCache>
                <c:ptCount val="6"/>
                <c:pt idx="0">
                  <c:v>Deposit onto or into land</c:v>
                </c:pt>
                <c:pt idx="1">
                  <c:v>Land treatment and release into water bodies</c:v>
                </c:pt>
                <c:pt idx="2">
                  <c:v>Incineration / disposal</c:v>
                </c:pt>
                <c:pt idx="3">
                  <c:v>Incineration / energy recovery</c:v>
                </c:pt>
                <c:pt idx="4">
                  <c:v>Backfilling</c:v>
                </c:pt>
                <c:pt idx="5">
                  <c:v>Recycling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0.42289000169381841</c:v>
                </c:pt>
                <c:pt idx="1">
                  <c:v>6.0074093698561121E-2</c:v>
                </c:pt>
                <c:pt idx="2">
                  <c:v>1.5835030771034837E-2</c:v>
                </c:pt>
                <c:pt idx="3">
                  <c:v>4.3952416731451602E-2</c:v>
                </c:pt>
                <c:pt idx="4">
                  <c:v>9.2877710652380679E-2</c:v>
                </c:pt>
                <c:pt idx="5">
                  <c:v>0.3643707464527533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ayout>
        <c:manualLayout>
          <c:xMode val="edge"/>
          <c:yMode val="edge"/>
          <c:x val="0.65834000792958025"/>
          <c:y val="5.0391226371672988E-2"/>
          <c:w val="0.331889436770683"/>
          <c:h val="0.89472582917297838"/>
        </c:manualLayout>
      </c:layout>
      <c:overlay val="0"/>
      <c:txPr>
        <a:bodyPr/>
        <a:lstStyle/>
        <a:p>
          <a:pPr>
            <a:defRPr sz="1200" kern="400" spc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'%'!$E$235:$H$235</c:f>
              <c:strCache>
                <c:ptCount val="4"/>
                <c:pt idx="0">
                  <c:v>Material recycling</c:v>
                </c:pt>
                <c:pt idx="1">
                  <c:v>Composting and digestion</c:v>
                </c:pt>
                <c:pt idx="2">
                  <c:v>Total incineration (including energy recovery)</c:v>
                </c:pt>
                <c:pt idx="3">
                  <c:v>Landfill / disposal</c:v>
                </c:pt>
              </c:strCache>
            </c:strRef>
          </c:cat>
          <c:val>
            <c:numRef>
              <c:f>'%'!$E$236:$H$236</c:f>
              <c:numCache>
                <c:formatCode>0%</c:formatCode>
                <c:ptCount val="4"/>
                <c:pt idx="0">
                  <c:v>0.27872340425531916</c:v>
                </c:pt>
                <c:pt idx="1">
                  <c:v>0.15106382978723404</c:v>
                </c:pt>
                <c:pt idx="2">
                  <c:v>0.25957446808510637</c:v>
                </c:pt>
                <c:pt idx="3">
                  <c:v>0.31276595744680852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87894422231829"/>
          <c:y val="0.14517236180106971"/>
          <c:w val="0.33571281530953434"/>
          <c:h val="0.7600465027695335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PowerPoint]MW'!$B$2</c:f>
              <c:strCache>
                <c:ptCount val="1"/>
                <c:pt idx="0">
                  <c:v>% preparation for reuse and recycling (1 method)</c:v>
                </c:pt>
              </c:strCache>
            </c:strRef>
          </c:tx>
          <c:invertIfNegative val="0"/>
          <c:cat>
            <c:strRef>
              <c:f>'[Chart in Microsoft PowerPoint]MW'!$A$3:$A$5</c:f>
              <c:strCache>
                <c:ptCount val="3"/>
                <c:pt idx="0">
                  <c:v>2013</c:v>
                </c:pt>
                <c:pt idx="1">
                  <c:v>2025 target</c:v>
                </c:pt>
                <c:pt idx="2">
                  <c:v>2030 target</c:v>
                </c:pt>
              </c:strCache>
            </c:strRef>
          </c:cat>
          <c:val>
            <c:numRef>
              <c:f>'[Chart in Microsoft PowerPoint]MW'!$B$3:$B$5</c:f>
              <c:numCache>
                <c:formatCode>General</c:formatCode>
                <c:ptCount val="3"/>
                <c:pt idx="0">
                  <c:v>0.42</c:v>
                </c:pt>
                <c:pt idx="1">
                  <c:v>0.6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85952"/>
        <c:axId val="66687744"/>
      </c:barChart>
      <c:catAx>
        <c:axId val="666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6687744"/>
        <c:crosses val="autoZero"/>
        <c:auto val="1"/>
        <c:lblAlgn val="ctr"/>
        <c:lblOffset val="100"/>
        <c:noMultiLvlLbl val="0"/>
      </c:catAx>
      <c:valAx>
        <c:axId val="66687744"/>
        <c:scaling>
          <c:orientation val="minMax"/>
          <c:max val="0.70000000000000007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6685952"/>
        <c:crosses val="autoZero"/>
        <c:crossBetween val="between"/>
        <c:minorUnit val="2.0000000000000004E-2"/>
      </c:valAx>
    </c:plotArea>
    <c:legend>
      <c:legendPos val="b"/>
      <c:overlay val="0"/>
      <c:txPr>
        <a:bodyPr/>
        <a:lstStyle/>
        <a:p>
          <a:pPr>
            <a:defRPr sz="1000" b="1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4252369860528"/>
          <c:y val="3.9343651987386014E-2"/>
          <c:w val="0.80742991519460805"/>
          <c:h val="0.72111337146686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Landfilling!$B$2</c:f>
              <c:strCache>
                <c:ptCount val="1"/>
                <c:pt idx="0">
                  <c:v>% Municipal waste in landfill</c:v>
                </c:pt>
              </c:strCache>
            </c:strRef>
          </c:tx>
          <c:invertIfNegative val="0"/>
          <c:cat>
            <c:strRef>
              <c:f>Landfilling!$A$3:$A$4</c:f>
              <c:strCache>
                <c:ptCount val="2"/>
                <c:pt idx="0">
                  <c:v>2013 (reported)</c:v>
                </c:pt>
                <c:pt idx="1">
                  <c:v>Objective 2030</c:v>
                </c:pt>
              </c:strCache>
            </c:strRef>
          </c:cat>
          <c:val>
            <c:numRef>
              <c:f>Landfilling!$B$3:$B$4</c:f>
              <c:numCache>
                <c:formatCode>General</c:formatCode>
                <c:ptCount val="2"/>
                <c:pt idx="0">
                  <c:v>0.31269999999999998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73024"/>
        <c:axId val="77099392"/>
      </c:barChart>
      <c:catAx>
        <c:axId val="7707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7099392"/>
        <c:crosses val="autoZero"/>
        <c:auto val="1"/>
        <c:lblAlgn val="ctr"/>
        <c:lblOffset val="100"/>
        <c:noMultiLvlLbl val="0"/>
      </c:catAx>
      <c:valAx>
        <c:axId val="770993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70730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Packaging!$B$1</c:f>
              <c:strCache>
                <c:ptCount val="1"/>
                <c:pt idx="0">
                  <c:v>Plastic</c:v>
                </c:pt>
              </c:strCache>
            </c:strRef>
          </c:tx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Packaging!$B$2:$B$5</c:f>
              <c:numCache>
                <c:formatCode>General</c:formatCode>
                <c:ptCount val="4"/>
                <c:pt idx="0">
                  <c:v>0.2</c:v>
                </c:pt>
                <c:pt idx="1">
                  <c:v>0.35499999999999998</c:v>
                </c:pt>
                <c:pt idx="2">
                  <c:v>0.55000000000000004</c:v>
                </c:pt>
                <c:pt idx="3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Packaging!$C$1</c:f>
              <c:strCache>
                <c:ptCount val="1"/>
                <c:pt idx="0">
                  <c:v>Wood</c:v>
                </c:pt>
              </c:strCache>
            </c:strRef>
          </c:tx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Packaging!$C$2:$C$5</c:f>
              <c:numCache>
                <c:formatCode>General</c:formatCode>
                <c:ptCount val="4"/>
                <c:pt idx="0">
                  <c:v>0.15</c:v>
                </c:pt>
                <c:pt idx="1">
                  <c:v>0.39700000000000002</c:v>
                </c:pt>
                <c:pt idx="2">
                  <c:v>0.6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Packaging!$D$1</c:f>
              <c:strCache>
                <c:ptCount val="1"/>
                <c:pt idx="0">
                  <c:v>Ferrous metal</c:v>
                </c:pt>
              </c:strCache>
            </c:strRef>
          </c:tx>
          <c:spPr>
            <a:ln w="47625"/>
          </c:spPr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Packaging!$D$2:$D$5</c:f>
              <c:numCache>
                <c:formatCode>General</c:formatCode>
                <c:ptCount val="4"/>
                <c:pt idx="0">
                  <c:v>0.5</c:v>
                </c:pt>
                <c:pt idx="1">
                  <c:v>0.72299999999999998</c:v>
                </c:pt>
                <c:pt idx="2">
                  <c:v>0.75</c:v>
                </c:pt>
                <c:pt idx="3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Packaging!$E$1</c:f>
              <c:strCache>
                <c:ptCount val="1"/>
                <c:pt idx="0">
                  <c:v>Aluminium</c:v>
                </c:pt>
              </c:strCache>
            </c:strRef>
          </c:tx>
          <c:spPr>
            <a:ln>
              <a:prstDash val="dash"/>
            </a:ln>
          </c:spPr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Packaging!$E$2:$E$5</c:f>
              <c:numCache>
                <c:formatCode>General</c:formatCode>
                <c:ptCount val="4"/>
                <c:pt idx="0">
                  <c:v>0.5</c:v>
                </c:pt>
                <c:pt idx="1">
                  <c:v>0.72299999999999998</c:v>
                </c:pt>
                <c:pt idx="2">
                  <c:v>0.75</c:v>
                </c:pt>
                <c:pt idx="3">
                  <c:v>0.85</c:v>
                </c:pt>
              </c:numCache>
            </c:numRef>
          </c:val>
        </c:ser>
        <c:ser>
          <c:idx val="4"/>
          <c:order val="4"/>
          <c:tx>
            <c:strRef>
              <c:f>Packaging!$F$1</c:f>
              <c:strCache>
                <c:ptCount val="1"/>
                <c:pt idx="0">
                  <c:v>Glass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Packaging!$F$2:$F$5</c:f>
              <c:numCache>
                <c:formatCode>General</c:formatCode>
                <c:ptCount val="4"/>
                <c:pt idx="0">
                  <c:v>0.6</c:v>
                </c:pt>
                <c:pt idx="1">
                  <c:v>0.72199999999999998</c:v>
                </c:pt>
                <c:pt idx="2">
                  <c:v>0.75</c:v>
                </c:pt>
                <c:pt idx="3">
                  <c:v>0.85</c:v>
                </c:pt>
              </c:numCache>
            </c:numRef>
          </c:val>
        </c:ser>
        <c:ser>
          <c:idx val="5"/>
          <c:order val="5"/>
          <c:tx>
            <c:strRef>
              <c:f>Packaging!$G$1</c:f>
              <c:strCache>
                <c:ptCount val="1"/>
                <c:pt idx="0">
                  <c:v>Paper and cardboard</c:v>
                </c:pt>
              </c:strCache>
            </c:strRef>
          </c:tx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Packaging!$G$2:$G$5</c:f>
              <c:numCache>
                <c:formatCode>General</c:formatCode>
                <c:ptCount val="4"/>
                <c:pt idx="0">
                  <c:v>0.6</c:v>
                </c:pt>
                <c:pt idx="1">
                  <c:v>0.84</c:v>
                </c:pt>
                <c:pt idx="2">
                  <c:v>0.75</c:v>
                </c:pt>
                <c:pt idx="3">
                  <c:v>0.85</c:v>
                </c:pt>
              </c:numCache>
            </c:numRef>
          </c:val>
        </c:ser>
        <c:ser>
          <c:idx val="6"/>
          <c:order val="6"/>
          <c:tx>
            <c:strRef>
              <c:f>Packaging!$H$1</c:f>
              <c:strCache>
                <c:ptCount val="1"/>
                <c:pt idx="0">
                  <c:v>Overall </c:v>
                </c:pt>
              </c:strCache>
            </c:strRef>
          </c:tx>
          <c:invertIfNegative val="0"/>
          <c:cat>
            <c:strRef>
              <c:f>Packaging!$A$2:$A$5</c:f>
              <c:strCache>
                <c:ptCount val="4"/>
                <c:pt idx="0">
                  <c:v>Existing targets </c:v>
                </c:pt>
                <c:pt idx="1">
                  <c:v>2012 (latest data)</c:v>
                </c:pt>
                <c:pt idx="2">
                  <c:v>Target 2025</c:v>
                </c:pt>
                <c:pt idx="3">
                  <c:v>Target 2030</c:v>
                </c:pt>
              </c:strCache>
            </c:strRef>
          </c:cat>
          <c:val>
            <c:numRef>
              <c:f>Packaging!$H$2:$H$5</c:f>
              <c:numCache>
                <c:formatCode>General</c:formatCode>
                <c:ptCount val="4"/>
                <c:pt idx="0">
                  <c:v>0.55000000000000004</c:v>
                </c:pt>
                <c:pt idx="1">
                  <c:v>0.64500000000000002</c:v>
                </c:pt>
                <c:pt idx="2">
                  <c:v>0.65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51040"/>
        <c:axId val="78161024"/>
      </c:barChart>
      <c:catAx>
        <c:axId val="78151040"/>
        <c:scaling>
          <c:orientation val="minMax"/>
        </c:scaling>
        <c:delete val="0"/>
        <c:axPos val="b"/>
        <c:numFmt formatCode="#,##0_);\(#,##0\)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161024"/>
        <c:crosses val="autoZero"/>
        <c:auto val="1"/>
        <c:lblAlgn val="ctr"/>
        <c:lblOffset val="100"/>
        <c:noMultiLvlLbl val="0"/>
      </c:catAx>
      <c:valAx>
        <c:axId val="7816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% Prep for resue and recycling</a:t>
                </a:r>
              </a:p>
            </c:rich>
          </c:tx>
          <c:layout>
            <c:manualLayout>
              <c:xMode val="edge"/>
              <c:yMode val="edge"/>
              <c:x val="1.3932427725531174E-2"/>
              <c:y val="0.1561549641005618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1510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11-30T17:18:53.327" idx="3">
    <p:pos x="10" y="10"/>
    <p:text>It would be important to have a slide to explain the rationale of the time derogations and the present the safety nets introduced.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9840A-55DA-4487-A305-BB40D1A1689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B67627-B5BA-48FF-96B2-ECCDE43CA965}">
      <dgm:prSet phldrT="[Text]"/>
      <dgm:spPr>
        <a:solidFill>
          <a:srgbClr val="0F5494"/>
        </a:solidFill>
      </dgm:spPr>
      <dgm:t>
        <a:bodyPr/>
        <a:lstStyle/>
        <a:p>
          <a:r>
            <a:rPr lang="es-ES_tradnl" b="1" dirty="0" err="1" smtClean="0"/>
            <a:t>Production</a:t>
          </a:r>
          <a:endParaRPr lang="en-GB" dirty="0"/>
        </a:p>
      </dgm:t>
    </dgm:pt>
    <dgm:pt modelId="{1ED13BFD-9062-468F-9787-A976CF32819A}" type="parTrans" cxnId="{E5DEB394-65CA-451D-A83B-0B796894663D}">
      <dgm:prSet/>
      <dgm:spPr/>
      <dgm:t>
        <a:bodyPr/>
        <a:lstStyle/>
        <a:p>
          <a:endParaRPr lang="en-GB"/>
        </a:p>
      </dgm:t>
    </dgm:pt>
    <dgm:pt modelId="{9B30EB6F-92C9-4C45-AD11-A6764C57B0BB}" type="sibTrans" cxnId="{E5DEB394-65CA-451D-A83B-0B796894663D}">
      <dgm:prSet/>
      <dgm:spPr>
        <a:solidFill>
          <a:srgbClr val="BDDEFF"/>
        </a:solidFill>
      </dgm:spPr>
      <dgm:t>
        <a:bodyPr/>
        <a:lstStyle/>
        <a:p>
          <a:endParaRPr lang="en-GB"/>
        </a:p>
      </dgm:t>
    </dgm:pt>
    <dgm:pt modelId="{B463CE67-025F-404A-BB49-78CA37E36CB2}">
      <dgm:prSet/>
      <dgm:spPr>
        <a:solidFill>
          <a:srgbClr val="0F5494"/>
        </a:solidFill>
      </dgm:spPr>
      <dgm:t>
        <a:bodyPr/>
        <a:lstStyle/>
        <a:p>
          <a:r>
            <a:rPr lang="es-ES_tradnl" b="1" smtClean="0"/>
            <a:t>Consumption </a:t>
          </a:r>
          <a:endParaRPr lang="en-GB" b="1" dirty="0"/>
        </a:p>
      </dgm:t>
    </dgm:pt>
    <dgm:pt modelId="{5DA0018F-350C-4C59-AC1A-00E00B353CAB}" type="parTrans" cxnId="{211F265E-508B-49B8-9E11-091AD02EF9E4}">
      <dgm:prSet/>
      <dgm:spPr/>
      <dgm:t>
        <a:bodyPr/>
        <a:lstStyle/>
        <a:p>
          <a:endParaRPr lang="en-GB"/>
        </a:p>
      </dgm:t>
    </dgm:pt>
    <dgm:pt modelId="{5D83950C-9FDC-43F1-B8C0-A0181C14415B}" type="sibTrans" cxnId="{211F265E-508B-49B8-9E11-091AD02EF9E4}">
      <dgm:prSet/>
      <dgm:spPr/>
      <dgm:t>
        <a:bodyPr/>
        <a:lstStyle/>
        <a:p>
          <a:endParaRPr lang="en-GB"/>
        </a:p>
      </dgm:t>
    </dgm:pt>
    <dgm:pt modelId="{447E17C5-3251-45C3-8765-09F2378C727C}">
      <dgm:prSet/>
      <dgm:spPr>
        <a:solidFill>
          <a:srgbClr val="0F5494"/>
        </a:solidFill>
      </dgm:spPr>
      <dgm:t>
        <a:bodyPr/>
        <a:lstStyle/>
        <a:p>
          <a:r>
            <a:rPr lang="es-ES_tradnl" b="1" dirty="0" err="1" smtClean="0"/>
            <a:t>Waste</a:t>
          </a:r>
          <a:r>
            <a:rPr lang="es-ES_tradnl" b="1" dirty="0" smtClean="0"/>
            <a:t> Management </a:t>
          </a:r>
          <a:endParaRPr lang="en-GB" b="1" dirty="0"/>
        </a:p>
      </dgm:t>
    </dgm:pt>
    <dgm:pt modelId="{D52C9A08-74CD-470D-AF4E-E23B1791D0C8}" type="parTrans" cxnId="{6D620E78-99F4-42C8-9078-2A00415D3E4C}">
      <dgm:prSet/>
      <dgm:spPr/>
      <dgm:t>
        <a:bodyPr/>
        <a:lstStyle/>
        <a:p>
          <a:endParaRPr lang="en-GB"/>
        </a:p>
      </dgm:t>
    </dgm:pt>
    <dgm:pt modelId="{7FFD7EE0-7500-45E9-A67D-773BCFE007C9}" type="sibTrans" cxnId="{6D620E78-99F4-42C8-9078-2A00415D3E4C}">
      <dgm:prSet/>
      <dgm:spPr/>
      <dgm:t>
        <a:bodyPr/>
        <a:lstStyle/>
        <a:p>
          <a:endParaRPr lang="en-GB"/>
        </a:p>
      </dgm:t>
    </dgm:pt>
    <dgm:pt modelId="{D343BE4B-9DB2-4156-85BC-31C8FC1328F4}">
      <dgm:prSet/>
      <dgm:spPr>
        <a:solidFill>
          <a:srgbClr val="0F5494"/>
        </a:solidFill>
      </dgm:spPr>
      <dgm:t>
        <a:bodyPr/>
        <a:lstStyle/>
        <a:p>
          <a:r>
            <a:rPr lang="en-GB" b="1" dirty="0" smtClean="0"/>
            <a:t>Secondary raw materials</a:t>
          </a:r>
          <a:endParaRPr lang="en-GB" b="1" dirty="0"/>
        </a:p>
      </dgm:t>
    </dgm:pt>
    <dgm:pt modelId="{CE6481C1-4A62-4464-B234-36EC86BBA01C}" type="parTrans" cxnId="{7B6A921B-96EC-4E31-A79E-3AD0E14B4AE4}">
      <dgm:prSet/>
      <dgm:spPr/>
      <dgm:t>
        <a:bodyPr/>
        <a:lstStyle/>
        <a:p>
          <a:endParaRPr lang="en-GB"/>
        </a:p>
      </dgm:t>
    </dgm:pt>
    <dgm:pt modelId="{539E920D-636C-46F3-97AE-45CA1492337E}" type="sibTrans" cxnId="{7B6A921B-96EC-4E31-A79E-3AD0E14B4AE4}">
      <dgm:prSet/>
      <dgm:spPr/>
      <dgm:t>
        <a:bodyPr/>
        <a:lstStyle/>
        <a:p>
          <a:endParaRPr lang="en-GB"/>
        </a:p>
      </dgm:t>
    </dgm:pt>
    <dgm:pt modelId="{DC4EEB3A-6C54-48BD-A31A-CBD319FAC3CD}">
      <dgm:prSet/>
      <dgm:spPr>
        <a:solidFill>
          <a:srgbClr val="0F5494"/>
        </a:solidFill>
      </dgm:spPr>
      <dgm:t>
        <a:bodyPr/>
        <a:lstStyle/>
        <a:p>
          <a:r>
            <a:rPr lang="es-ES_tradnl" b="1" dirty="0" err="1" smtClean="0"/>
            <a:t>Innovation</a:t>
          </a:r>
          <a:r>
            <a:rPr lang="es-ES_tradnl" b="1" dirty="0" smtClean="0"/>
            <a:t> </a:t>
          </a:r>
          <a:r>
            <a:rPr lang="pl-PL" b="1" dirty="0" smtClean="0"/>
            <a:t/>
          </a:r>
          <a:br>
            <a:rPr lang="pl-PL" b="1" dirty="0" smtClean="0"/>
          </a:br>
          <a:r>
            <a:rPr lang="en-US" b="1" dirty="0" smtClean="0"/>
            <a:t>&amp; </a:t>
          </a:r>
          <a:r>
            <a:rPr lang="es-ES_tradnl" b="1" dirty="0" err="1" smtClean="0"/>
            <a:t>Investment</a:t>
          </a:r>
          <a:endParaRPr lang="en-GB" b="1" dirty="0"/>
        </a:p>
      </dgm:t>
    </dgm:pt>
    <dgm:pt modelId="{F61E54FF-7392-442D-839A-8BF5A83A7EBD}" type="parTrans" cxnId="{0700868C-9E92-4C0B-B27E-D1153E13F945}">
      <dgm:prSet/>
      <dgm:spPr/>
      <dgm:t>
        <a:bodyPr/>
        <a:lstStyle/>
        <a:p>
          <a:endParaRPr lang="en-GB"/>
        </a:p>
      </dgm:t>
    </dgm:pt>
    <dgm:pt modelId="{9391FAC2-6FF8-44AE-A35A-3B4818D29273}" type="sibTrans" cxnId="{0700868C-9E92-4C0B-B27E-D1153E13F945}">
      <dgm:prSet/>
      <dgm:spPr/>
      <dgm:t>
        <a:bodyPr/>
        <a:lstStyle/>
        <a:p>
          <a:endParaRPr lang="en-GB"/>
        </a:p>
      </dgm:t>
    </dgm:pt>
    <dgm:pt modelId="{EBD213FB-F458-4B95-971C-1971B937309F}" type="pres">
      <dgm:prSet presAssocID="{25D9840A-55DA-4487-A305-BB40D1A168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072DF5-CD6F-4D56-BA3A-58E42DA1F0D5}" type="pres">
      <dgm:prSet presAssocID="{25D9840A-55DA-4487-A305-BB40D1A1689F}" presName="cycle" presStyleCnt="0"/>
      <dgm:spPr/>
    </dgm:pt>
    <dgm:pt modelId="{C170CC16-57CE-4BD7-B4FB-2F22382C704E}" type="pres">
      <dgm:prSet presAssocID="{D5B67627-B5BA-48FF-96B2-ECCDE43CA96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BBBBB-7D13-4481-BE33-6AC6B72C15B9}" type="pres">
      <dgm:prSet presAssocID="{9B30EB6F-92C9-4C45-AD11-A6764C57B0BB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56871F42-6238-496A-976B-083D068CC1AD}" type="pres">
      <dgm:prSet presAssocID="{B463CE67-025F-404A-BB49-78CA37E36CB2}" presName="nodeFollowingNodes" presStyleLbl="node1" presStyleIdx="1" presStyleCnt="5" custRadScaleRad="127454" custRadScaleInc="206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0C3FFA-05AB-4195-967E-B049EF146F0A}" type="pres">
      <dgm:prSet presAssocID="{447E17C5-3251-45C3-8765-09F2378C727C}" presName="nodeFollowingNodes" presStyleLbl="node1" presStyleIdx="2" presStyleCnt="5" custRadScaleRad="79031" custRadScaleInc="629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0676F3-F504-4FEE-BDEE-4EF574A10E92}" type="pres">
      <dgm:prSet presAssocID="{D343BE4B-9DB2-4156-85BC-31C8FC1328F4}" presName="nodeFollowingNodes" presStyleLbl="node1" presStyleIdx="3" presStyleCnt="5" custRadScaleRad="132026" custRadScaleInc="991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226DE-2C8D-4B40-9B7C-9EADBA88D123}" type="pres">
      <dgm:prSet presAssocID="{DC4EEB3A-6C54-48BD-A31A-CBD319FAC3CD}" presName="nodeFollowingNodes" presStyleLbl="node1" presStyleIdx="4" presStyleCnt="5" custScaleX="85407" custScaleY="130139" custRadScaleRad="12723" custRadScaleInc="1084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DE3110-0981-4B39-9D58-AF8E6CB37EA3}" type="presOf" srcId="{9B30EB6F-92C9-4C45-AD11-A6764C57B0BB}" destId="{5ABBBBBB-7D13-4481-BE33-6AC6B72C15B9}" srcOrd="0" destOrd="0" presId="urn:microsoft.com/office/officeart/2005/8/layout/cycle3"/>
    <dgm:cxn modelId="{23F8530F-36B9-4040-80A0-1D639786E77D}" type="presOf" srcId="{447E17C5-3251-45C3-8765-09F2378C727C}" destId="{670C3FFA-05AB-4195-967E-B049EF146F0A}" srcOrd="0" destOrd="0" presId="urn:microsoft.com/office/officeart/2005/8/layout/cycle3"/>
    <dgm:cxn modelId="{211F265E-508B-49B8-9E11-091AD02EF9E4}" srcId="{25D9840A-55DA-4487-A305-BB40D1A1689F}" destId="{B463CE67-025F-404A-BB49-78CA37E36CB2}" srcOrd="1" destOrd="0" parTransId="{5DA0018F-350C-4C59-AC1A-00E00B353CAB}" sibTransId="{5D83950C-9FDC-43F1-B8C0-A0181C14415B}"/>
    <dgm:cxn modelId="{5C575030-585F-481F-8DBF-E3D5369986C7}" type="presOf" srcId="{B463CE67-025F-404A-BB49-78CA37E36CB2}" destId="{56871F42-6238-496A-976B-083D068CC1AD}" srcOrd="0" destOrd="0" presId="urn:microsoft.com/office/officeart/2005/8/layout/cycle3"/>
    <dgm:cxn modelId="{A075295E-DA52-4ED4-9BAA-6E762C6C0736}" type="presOf" srcId="{DC4EEB3A-6C54-48BD-A31A-CBD319FAC3CD}" destId="{6E1226DE-2C8D-4B40-9B7C-9EADBA88D123}" srcOrd="0" destOrd="0" presId="urn:microsoft.com/office/officeart/2005/8/layout/cycle3"/>
    <dgm:cxn modelId="{6D620E78-99F4-42C8-9078-2A00415D3E4C}" srcId="{25D9840A-55DA-4487-A305-BB40D1A1689F}" destId="{447E17C5-3251-45C3-8765-09F2378C727C}" srcOrd="2" destOrd="0" parTransId="{D52C9A08-74CD-470D-AF4E-E23B1791D0C8}" sibTransId="{7FFD7EE0-7500-45E9-A67D-773BCFE007C9}"/>
    <dgm:cxn modelId="{0700868C-9E92-4C0B-B27E-D1153E13F945}" srcId="{25D9840A-55DA-4487-A305-BB40D1A1689F}" destId="{DC4EEB3A-6C54-48BD-A31A-CBD319FAC3CD}" srcOrd="4" destOrd="0" parTransId="{F61E54FF-7392-442D-839A-8BF5A83A7EBD}" sibTransId="{9391FAC2-6FF8-44AE-A35A-3B4818D29273}"/>
    <dgm:cxn modelId="{B8CCE60D-FE38-4C28-99BE-28152D0335C5}" type="presOf" srcId="{25D9840A-55DA-4487-A305-BB40D1A1689F}" destId="{EBD213FB-F458-4B95-971C-1971B937309F}" srcOrd="0" destOrd="0" presId="urn:microsoft.com/office/officeart/2005/8/layout/cycle3"/>
    <dgm:cxn modelId="{E5DEB394-65CA-451D-A83B-0B796894663D}" srcId="{25D9840A-55DA-4487-A305-BB40D1A1689F}" destId="{D5B67627-B5BA-48FF-96B2-ECCDE43CA965}" srcOrd="0" destOrd="0" parTransId="{1ED13BFD-9062-468F-9787-A976CF32819A}" sibTransId="{9B30EB6F-92C9-4C45-AD11-A6764C57B0BB}"/>
    <dgm:cxn modelId="{B4E74E54-5817-4FD5-AFE6-0404A790A406}" type="presOf" srcId="{D5B67627-B5BA-48FF-96B2-ECCDE43CA965}" destId="{C170CC16-57CE-4BD7-B4FB-2F22382C704E}" srcOrd="0" destOrd="0" presId="urn:microsoft.com/office/officeart/2005/8/layout/cycle3"/>
    <dgm:cxn modelId="{15C237A2-1BCD-4A62-99BF-673AD80B9D5F}" type="presOf" srcId="{D343BE4B-9DB2-4156-85BC-31C8FC1328F4}" destId="{770676F3-F504-4FEE-BDEE-4EF574A10E92}" srcOrd="0" destOrd="0" presId="urn:microsoft.com/office/officeart/2005/8/layout/cycle3"/>
    <dgm:cxn modelId="{7B6A921B-96EC-4E31-A79E-3AD0E14B4AE4}" srcId="{25D9840A-55DA-4487-A305-BB40D1A1689F}" destId="{D343BE4B-9DB2-4156-85BC-31C8FC1328F4}" srcOrd="3" destOrd="0" parTransId="{CE6481C1-4A62-4464-B234-36EC86BBA01C}" sibTransId="{539E920D-636C-46F3-97AE-45CA1492337E}"/>
    <dgm:cxn modelId="{7C342D29-55EF-4BAA-8CE4-D9FC1C908190}" type="presParOf" srcId="{EBD213FB-F458-4B95-971C-1971B937309F}" destId="{4F072DF5-CD6F-4D56-BA3A-58E42DA1F0D5}" srcOrd="0" destOrd="0" presId="urn:microsoft.com/office/officeart/2005/8/layout/cycle3"/>
    <dgm:cxn modelId="{7B4F2847-BE74-4C34-8BD9-D4F5AD4EA0C7}" type="presParOf" srcId="{4F072DF5-CD6F-4D56-BA3A-58E42DA1F0D5}" destId="{C170CC16-57CE-4BD7-B4FB-2F22382C704E}" srcOrd="0" destOrd="0" presId="urn:microsoft.com/office/officeart/2005/8/layout/cycle3"/>
    <dgm:cxn modelId="{F768BA8F-F6BA-4665-8A4F-994DD9AF2948}" type="presParOf" srcId="{4F072DF5-CD6F-4D56-BA3A-58E42DA1F0D5}" destId="{5ABBBBBB-7D13-4481-BE33-6AC6B72C15B9}" srcOrd="1" destOrd="0" presId="urn:microsoft.com/office/officeart/2005/8/layout/cycle3"/>
    <dgm:cxn modelId="{1FE32CB2-9555-46E1-AB84-E38241569F3B}" type="presParOf" srcId="{4F072DF5-CD6F-4D56-BA3A-58E42DA1F0D5}" destId="{56871F42-6238-496A-976B-083D068CC1AD}" srcOrd="2" destOrd="0" presId="urn:microsoft.com/office/officeart/2005/8/layout/cycle3"/>
    <dgm:cxn modelId="{65042D9C-72FE-4844-AAA3-BE439030C979}" type="presParOf" srcId="{4F072DF5-CD6F-4D56-BA3A-58E42DA1F0D5}" destId="{670C3FFA-05AB-4195-967E-B049EF146F0A}" srcOrd="3" destOrd="0" presId="urn:microsoft.com/office/officeart/2005/8/layout/cycle3"/>
    <dgm:cxn modelId="{03B3DE40-7A14-480F-B0AE-2D591D7600AC}" type="presParOf" srcId="{4F072DF5-CD6F-4D56-BA3A-58E42DA1F0D5}" destId="{770676F3-F504-4FEE-BDEE-4EF574A10E92}" srcOrd="4" destOrd="0" presId="urn:microsoft.com/office/officeart/2005/8/layout/cycle3"/>
    <dgm:cxn modelId="{34ED7098-1808-45A6-817C-695237AA611E}" type="presParOf" srcId="{4F072DF5-CD6F-4D56-BA3A-58E42DA1F0D5}" destId="{6E1226DE-2C8D-4B40-9B7C-9EADBA88D12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9840A-55DA-4487-A305-BB40D1A1689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B67627-B5BA-48FF-96B2-ECCDE43CA965}">
      <dgm:prSet phldrT="[Text]"/>
      <dgm:spPr>
        <a:solidFill>
          <a:srgbClr val="0F5494"/>
        </a:solidFill>
      </dgm:spPr>
      <dgm:t>
        <a:bodyPr/>
        <a:lstStyle/>
        <a:p>
          <a:r>
            <a:rPr lang="en-US" dirty="0" smtClean="0"/>
            <a:t>Plastics</a:t>
          </a:r>
          <a:endParaRPr lang="en-GB" dirty="0"/>
        </a:p>
      </dgm:t>
    </dgm:pt>
    <dgm:pt modelId="{1ED13BFD-9062-468F-9787-A976CF32819A}" type="parTrans" cxnId="{E5DEB394-65CA-451D-A83B-0B796894663D}">
      <dgm:prSet/>
      <dgm:spPr/>
      <dgm:t>
        <a:bodyPr/>
        <a:lstStyle/>
        <a:p>
          <a:endParaRPr lang="en-GB"/>
        </a:p>
      </dgm:t>
    </dgm:pt>
    <dgm:pt modelId="{9B30EB6F-92C9-4C45-AD11-A6764C57B0BB}" type="sibTrans" cxnId="{E5DEB394-65CA-451D-A83B-0B796894663D}">
      <dgm:prSet/>
      <dgm:spPr/>
      <dgm:t>
        <a:bodyPr/>
        <a:lstStyle/>
        <a:p>
          <a:endParaRPr lang="en-GB"/>
        </a:p>
      </dgm:t>
    </dgm:pt>
    <dgm:pt modelId="{7CD7E69C-4B5F-4AA8-922E-CC1CD356B5C5}">
      <dgm:prSet phldrT="[Text]"/>
      <dgm:spPr>
        <a:solidFill>
          <a:srgbClr val="0F5494"/>
        </a:solidFill>
      </dgm:spPr>
      <dgm:t>
        <a:bodyPr/>
        <a:lstStyle/>
        <a:p>
          <a:r>
            <a:rPr lang="en-US" dirty="0" smtClean="0"/>
            <a:t>Food waste </a:t>
          </a:r>
          <a:endParaRPr lang="en-GB" dirty="0"/>
        </a:p>
      </dgm:t>
    </dgm:pt>
    <dgm:pt modelId="{12C9C015-FB17-4152-8CFF-E44758EAC5E5}" type="parTrans" cxnId="{47308500-E645-4D81-B18E-B717A305E59C}">
      <dgm:prSet/>
      <dgm:spPr/>
      <dgm:t>
        <a:bodyPr/>
        <a:lstStyle/>
        <a:p>
          <a:endParaRPr lang="en-GB"/>
        </a:p>
      </dgm:t>
    </dgm:pt>
    <dgm:pt modelId="{69A42542-B7A5-4B00-B4E5-696911BC7464}" type="sibTrans" cxnId="{47308500-E645-4D81-B18E-B717A305E59C}">
      <dgm:prSet/>
      <dgm:spPr/>
      <dgm:t>
        <a:bodyPr/>
        <a:lstStyle/>
        <a:p>
          <a:endParaRPr lang="en-GB"/>
        </a:p>
      </dgm:t>
    </dgm:pt>
    <dgm:pt modelId="{DD3FB5F9-97F4-4CCB-A280-5F2C2CA1AA1C}">
      <dgm:prSet phldrT="[Text]"/>
      <dgm:spPr>
        <a:solidFill>
          <a:srgbClr val="0F5494"/>
        </a:solidFill>
      </dgm:spPr>
      <dgm:t>
        <a:bodyPr/>
        <a:lstStyle/>
        <a:p>
          <a:r>
            <a:rPr lang="en-US" dirty="0" smtClean="0"/>
            <a:t>Critical Raw Materials</a:t>
          </a:r>
          <a:endParaRPr lang="en-GB" dirty="0"/>
        </a:p>
      </dgm:t>
    </dgm:pt>
    <dgm:pt modelId="{2486C618-0E36-414D-99A1-1E68AC36059A}" type="parTrans" cxnId="{3BA15565-5E36-4DD6-B713-10C2A720D36F}">
      <dgm:prSet/>
      <dgm:spPr/>
      <dgm:t>
        <a:bodyPr/>
        <a:lstStyle/>
        <a:p>
          <a:endParaRPr lang="en-GB"/>
        </a:p>
      </dgm:t>
    </dgm:pt>
    <dgm:pt modelId="{87185416-C5A5-4DB1-AFE4-09F64545412C}" type="sibTrans" cxnId="{3BA15565-5E36-4DD6-B713-10C2A720D36F}">
      <dgm:prSet/>
      <dgm:spPr/>
      <dgm:t>
        <a:bodyPr/>
        <a:lstStyle/>
        <a:p>
          <a:endParaRPr lang="en-GB"/>
        </a:p>
      </dgm:t>
    </dgm:pt>
    <dgm:pt modelId="{FF63DF67-FE0D-4EFD-A745-7A27BF98ADA7}">
      <dgm:prSet phldrT="[Text]"/>
      <dgm:spPr>
        <a:solidFill>
          <a:srgbClr val="0F5494"/>
        </a:solidFill>
      </dgm:spPr>
      <dgm:t>
        <a:bodyPr/>
        <a:lstStyle/>
        <a:p>
          <a:r>
            <a:rPr lang="en-US" dirty="0" smtClean="0"/>
            <a:t>Construction &amp; Demolition </a:t>
          </a:r>
          <a:endParaRPr lang="en-GB" dirty="0"/>
        </a:p>
      </dgm:t>
    </dgm:pt>
    <dgm:pt modelId="{0725F203-4DDC-42A9-B44E-8A824BB55300}" type="parTrans" cxnId="{89D69F3B-3EE3-41CC-A0C4-9EC88E7BB306}">
      <dgm:prSet/>
      <dgm:spPr/>
      <dgm:t>
        <a:bodyPr/>
        <a:lstStyle/>
        <a:p>
          <a:endParaRPr lang="en-GB"/>
        </a:p>
      </dgm:t>
    </dgm:pt>
    <dgm:pt modelId="{C38DE27E-B6CA-458F-A825-0F0A995DD3CB}" type="sibTrans" cxnId="{89D69F3B-3EE3-41CC-A0C4-9EC88E7BB306}">
      <dgm:prSet/>
      <dgm:spPr/>
      <dgm:t>
        <a:bodyPr/>
        <a:lstStyle/>
        <a:p>
          <a:endParaRPr lang="en-GB"/>
        </a:p>
      </dgm:t>
    </dgm:pt>
    <dgm:pt modelId="{41214971-103F-407F-A174-6F2C37CECEB9}">
      <dgm:prSet phldrT="[Text]"/>
      <dgm:spPr>
        <a:solidFill>
          <a:srgbClr val="0F5494"/>
        </a:solidFill>
      </dgm:spPr>
      <dgm:t>
        <a:bodyPr/>
        <a:lstStyle/>
        <a:p>
          <a:r>
            <a:rPr lang="en-US" dirty="0" smtClean="0"/>
            <a:t>Biomass &amp; bio-based products</a:t>
          </a:r>
          <a:endParaRPr lang="en-GB" dirty="0"/>
        </a:p>
      </dgm:t>
    </dgm:pt>
    <dgm:pt modelId="{3FBF8640-FB84-4193-8615-DC1E5592AD8E}" type="parTrans" cxnId="{E92B1406-04E0-4B96-B0E0-CE887AFD86CE}">
      <dgm:prSet/>
      <dgm:spPr/>
      <dgm:t>
        <a:bodyPr/>
        <a:lstStyle/>
        <a:p>
          <a:endParaRPr lang="en-GB"/>
        </a:p>
      </dgm:t>
    </dgm:pt>
    <dgm:pt modelId="{FE3EBF0B-DE08-4563-B6AB-59E74B3C7281}" type="sibTrans" cxnId="{E92B1406-04E0-4B96-B0E0-CE887AFD86CE}">
      <dgm:prSet/>
      <dgm:spPr/>
      <dgm:t>
        <a:bodyPr/>
        <a:lstStyle/>
        <a:p>
          <a:endParaRPr lang="en-GB"/>
        </a:p>
      </dgm:t>
    </dgm:pt>
    <dgm:pt modelId="{D6533D4A-7AEB-4B49-B448-2A99C62C8BB7}" type="pres">
      <dgm:prSet presAssocID="{25D9840A-55DA-4487-A305-BB40D1A168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CA6648-EBF5-400B-A051-4AF99B0EFEE0}" type="pres">
      <dgm:prSet presAssocID="{D5B67627-B5BA-48FF-96B2-ECCDE43CA965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03D33091-9BBF-4BEC-8264-D6967772324B}" type="pres">
      <dgm:prSet presAssocID="{9B30EB6F-92C9-4C45-AD11-A6764C57B0BB}" presName="sibTrans" presStyleCnt="0"/>
      <dgm:spPr/>
      <dgm:t>
        <a:bodyPr/>
        <a:lstStyle/>
        <a:p>
          <a:endParaRPr lang="en-GB"/>
        </a:p>
      </dgm:t>
    </dgm:pt>
    <dgm:pt modelId="{CA3164B0-EF93-4E66-8601-007CCBF15764}" type="pres">
      <dgm:prSet presAssocID="{7CD7E69C-4B5F-4AA8-922E-CC1CD356B5C5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4D204AD6-1892-4ABF-932D-45445E55F7B9}" type="pres">
      <dgm:prSet presAssocID="{69A42542-B7A5-4B00-B4E5-696911BC7464}" presName="sibTrans" presStyleCnt="0"/>
      <dgm:spPr/>
      <dgm:t>
        <a:bodyPr/>
        <a:lstStyle/>
        <a:p>
          <a:endParaRPr lang="en-GB"/>
        </a:p>
      </dgm:t>
    </dgm:pt>
    <dgm:pt modelId="{6F4EDA97-CE96-41CE-961C-8975847CB44A}" type="pres">
      <dgm:prSet presAssocID="{DD3FB5F9-97F4-4CCB-A280-5F2C2CA1AA1C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DB998C6-72CA-4ADA-BB03-4D8A43F592D6}" type="pres">
      <dgm:prSet presAssocID="{87185416-C5A5-4DB1-AFE4-09F64545412C}" presName="sibTrans" presStyleCnt="0"/>
      <dgm:spPr/>
      <dgm:t>
        <a:bodyPr/>
        <a:lstStyle/>
        <a:p>
          <a:endParaRPr lang="en-GB"/>
        </a:p>
      </dgm:t>
    </dgm:pt>
    <dgm:pt modelId="{276342E2-6E41-4077-A065-01FFEA44E632}" type="pres">
      <dgm:prSet presAssocID="{FF63DF67-FE0D-4EFD-A745-7A27BF98ADA7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8657198-C7A4-40A4-B0FA-81CC13353868}" type="pres">
      <dgm:prSet presAssocID="{C38DE27E-B6CA-458F-A825-0F0A995DD3CB}" presName="sibTrans" presStyleCnt="0"/>
      <dgm:spPr/>
      <dgm:t>
        <a:bodyPr/>
        <a:lstStyle/>
        <a:p>
          <a:endParaRPr lang="en-GB"/>
        </a:p>
      </dgm:t>
    </dgm:pt>
    <dgm:pt modelId="{C76AA4AD-A0DA-4C63-AD4A-CEC9CF44DEDE}" type="pres">
      <dgm:prSet presAssocID="{41214971-103F-407F-A174-6F2C37CECEB9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47308500-E645-4D81-B18E-B717A305E59C}" srcId="{25D9840A-55DA-4487-A305-BB40D1A1689F}" destId="{7CD7E69C-4B5F-4AA8-922E-CC1CD356B5C5}" srcOrd="1" destOrd="0" parTransId="{12C9C015-FB17-4152-8CFF-E44758EAC5E5}" sibTransId="{69A42542-B7A5-4B00-B4E5-696911BC7464}"/>
    <dgm:cxn modelId="{415F734A-D4BE-48D0-BFAA-E26D030E3DE8}" type="presOf" srcId="{41214971-103F-407F-A174-6F2C37CECEB9}" destId="{C76AA4AD-A0DA-4C63-AD4A-CEC9CF44DEDE}" srcOrd="0" destOrd="0" presId="urn:microsoft.com/office/officeart/2005/8/layout/default"/>
    <dgm:cxn modelId="{FC2C2E85-DBF9-4C53-AC79-E94967640C8E}" type="presOf" srcId="{D5B67627-B5BA-48FF-96B2-ECCDE43CA965}" destId="{08CA6648-EBF5-400B-A051-4AF99B0EFEE0}" srcOrd="0" destOrd="0" presId="urn:microsoft.com/office/officeart/2005/8/layout/default"/>
    <dgm:cxn modelId="{E5DEB394-65CA-451D-A83B-0B796894663D}" srcId="{25D9840A-55DA-4487-A305-BB40D1A1689F}" destId="{D5B67627-B5BA-48FF-96B2-ECCDE43CA965}" srcOrd="0" destOrd="0" parTransId="{1ED13BFD-9062-468F-9787-A976CF32819A}" sibTransId="{9B30EB6F-92C9-4C45-AD11-A6764C57B0BB}"/>
    <dgm:cxn modelId="{3BA15565-5E36-4DD6-B713-10C2A720D36F}" srcId="{25D9840A-55DA-4487-A305-BB40D1A1689F}" destId="{DD3FB5F9-97F4-4CCB-A280-5F2C2CA1AA1C}" srcOrd="2" destOrd="0" parTransId="{2486C618-0E36-414D-99A1-1E68AC36059A}" sibTransId="{87185416-C5A5-4DB1-AFE4-09F64545412C}"/>
    <dgm:cxn modelId="{89D69F3B-3EE3-41CC-A0C4-9EC88E7BB306}" srcId="{25D9840A-55DA-4487-A305-BB40D1A1689F}" destId="{FF63DF67-FE0D-4EFD-A745-7A27BF98ADA7}" srcOrd="3" destOrd="0" parTransId="{0725F203-4DDC-42A9-B44E-8A824BB55300}" sibTransId="{C38DE27E-B6CA-458F-A825-0F0A995DD3CB}"/>
    <dgm:cxn modelId="{2D2ADD64-B721-4D91-87BE-420905DA8D1D}" type="presOf" srcId="{FF63DF67-FE0D-4EFD-A745-7A27BF98ADA7}" destId="{276342E2-6E41-4077-A065-01FFEA44E632}" srcOrd="0" destOrd="0" presId="urn:microsoft.com/office/officeart/2005/8/layout/default"/>
    <dgm:cxn modelId="{8A560E29-BDDE-471F-898A-C963D59723BF}" type="presOf" srcId="{7CD7E69C-4B5F-4AA8-922E-CC1CD356B5C5}" destId="{CA3164B0-EF93-4E66-8601-007CCBF15764}" srcOrd="0" destOrd="0" presId="urn:microsoft.com/office/officeart/2005/8/layout/default"/>
    <dgm:cxn modelId="{56306529-9AAD-46C9-B325-D253CA93D6F5}" type="presOf" srcId="{25D9840A-55DA-4487-A305-BB40D1A1689F}" destId="{D6533D4A-7AEB-4B49-B448-2A99C62C8BB7}" srcOrd="0" destOrd="0" presId="urn:microsoft.com/office/officeart/2005/8/layout/default"/>
    <dgm:cxn modelId="{6A25A474-C7B1-488C-ABEB-8D465B9E10E6}" type="presOf" srcId="{DD3FB5F9-97F4-4CCB-A280-5F2C2CA1AA1C}" destId="{6F4EDA97-CE96-41CE-961C-8975847CB44A}" srcOrd="0" destOrd="0" presId="urn:microsoft.com/office/officeart/2005/8/layout/default"/>
    <dgm:cxn modelId="{E92B1406-04E0-4B96-B0E0-CE887AFD86CE}" srcId="{25D9840A-55DA-4487-A305-BB40D1A1689F}" destId="{41214971-103F-407F-A174-6F2C37CECEB9}" srcOrd="4" destOrd="0" parTransId="{3FBF8640-FB84-4193-8615-DC1E5592AD8E}" sibTransId="{FE3EBF0B-DE08-4563-B6AB-59E74B3C7281}"/>
    <dgm:cxn modelId="{AE3E3F60-6D77-45A2-BC35-AD9FE809935A}" type="presParOf" srcId="{D6533D4A-7AEB-4B49-B448-2A99C62C8BB7}" destId="{08CA6648-EBF5-400B-A051-4AF99B0EFEE0}" srcOrd="0" destOrd="0" presId="urn:microsoft.com/office/officeart/2005/8/layout/default"/>
    <dgm:cxn modelId="{5653BB9C-FE6F-400B-8B49-AC60C7E575CE}" type="presParOf" srcId="{D6533D4A-7AEB-4B49-B448-2A99C62C8BB7}" destId="{03D33091-9BBF-4BEC-8264-D6967772324B}" srcOrd="1" destOrd="0" presId="urn:microsoft.com/office/officeart/2005/8/layout/default"/>
    <dgm:cxn modelId="{367CBA72-77A2-4F01-9BBD-3D1520CD3402}" type="presParOf" srcId="{D6533D4A-7AEB-4B49-B448-2A99C62C8BB7}" destId="{CA3164B0-EF93-4E66-8601-007CCBF15764}" srcOrd="2" destOrd="0" presId="urn:microsoft.com/office/officeart/2005/8/layout/default"/>
    <dgm:cxn modelId="{A6440707-8BEB-4F3D-8823-5F260216E728}" type="presParOf" srcId="{D6533D4A-7AEB-4B49-B448-2A99C62C8BB7}" destId="{4D204AD6-1892-4ABF-932D-45445E55F7B9}" srcOrd="3" destOrd="0" presId="urn:microsoft.com/office/officeart/2005/8/layout/default"/>
    <dgm:cxn modelId="{0246CD23-3C31-4AE8-9471-25080F8A3D41}" type="presParOf" srcId="{D6533D4A-7AEB-4B49-B448-2A99C62C8BB7}" destId="{6F4EDA97-CE96-41CE-961C-8975847CB44A}" srcOrd="4" destOrd="0" presId="urn:microsoft.com/office/officeart/2005/8/layout/default"/>
    <dgm:cxn modelId="{E8791918-CEA8-471F-998F-E92C57E48756}" type="presParOf" srcId="{D6533D4A-7AEB-4B49-B448-2A99C62C8BB7}" destId="{9DB998C6-72CA-4ADA-BB03-4D8A43F592D6}" srcOrd="5" destOrd="0" presId="urn:microsoft.com/office/officeart/2005/8/layout/default"/>
    <dgm:cxn modelId="{98B4AA5E-1767-4C4D-BB4B-9C229E6F7894}" type="presParOf" srcId="{D6533D4A-7AEB-4B49-B448-2A99C62C8BB7}" destId="{276342E2-6E41-4077-A065-01FFEA44E632}" srcOrd="6" destOrd="0" presId="urn:microsoft.com/office/officeart/2005/8/layout/default"/>
    <dgm:cxn modelId="{D6BCF604-02F6-4C35-B933-5E127A2FAE0F}" type="presParOf" srcId="{D6533D4A-7AEB-4B49-B448-2A99C62C8BB7}" destId="{F8657198-C7A4-40A4-B0FA-81CC13353868}" srcOrd="7" destOrd="0" presId="urn:microsoft.com/office/officeart/2005/8/layout/default"/>
    <dgm:cxn modelId="{394C7D50-2A5E-4A52-97FB-1F4132B84828}" type="presParOf" srcId="{D6533D4A-7AEB-4B49-B448-2A99C62C8BB7}" destId="{C76AA4AD-A0DA-4C63-AD4A-CEC9CF44DE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1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4"/>
            <a:ext cx="2946401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8"/>
            <a:ext cx="294640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28168"/>
            <a:ext cx="294640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8A925E3-7AF5-47CE-A038-28C519704D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04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1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4"/>
            <a:ext cx="2946401" cy="4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880"/>
            <a:ext cx="543877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8"/>
            <a:ext cx="294640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428168"/>
            <a:ext cx="294640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665D738-25DF-48F9-9A59-8E5640E1A9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7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64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Revised legislative package on waste </a:t>
            </a:r>
          </a:p>
          <a:p>
            <a:pPr lvl="0"/>
            <a:r>
              <a:rPr lang="en-US" noProof="0" dirty="0" smtClean="0"/>
              <a:t>Work with Member States to improve waste management on the ground, including to avoid overcapacities in residual waste treatment (e.g. incineration </a:t>
            </a:r>
            <a:r>
              <a:rPr lang="en-US" dirty="0" smtClean="0"/>
              <a:t>and MBT</a:t>
            </a:r>
            <a:r>
              <a:rPr lang="en-US" noProof="0" dirty="0" smtClean="0"/>
              <a:t>)</a:t>
            </a:r>
          </a:p>
          <a:p>
            <a:pPr lvl="0"/>
            <a:r>
              <a:rPr lang="en-US" noProof="0" dirty="0" smtClean="0"/>
              <a:t>Ensure that Cohesion Policy contributes to EU waste legislation, guided by the EU waste hierarchy.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05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83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two</a:t>
            </a:r>
            <a:r>
              <a:rPr lang="fr-BE" dirty="0" smtClean="0"/>
              <a:t> scoreboards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frameworks</a:t>
            </a:r>
            <a:r>
              <a:rPr lang="fr-BE" baseline="0" dirty="0" smtClean="0"/>
              <a:t>:</a:t>
            </a:r>
          </a:p>
          <a:p>
            <a:r>
              <a:rPr lang="fr-BE" baseline="0" dirty="0" smtClean="0"/>
              <a:t>- the </a:t>
            </a:r>
            <a:r>
              <a:rPr lang="fr-BE" dirty="0" smtClean="0"/>
              <a:t>Resource </a:t>
            </a:r>
            <a:r>
              <a:rPr lang="fr-BE" dirty="0" err="1" smtClean="0"/>
              <a:t>Efficiency</a:t>
            </a:r>
            <a:r>
              <a:rPr lang="fr-BE" dirty="0" smtClean="0"/>
              <a:t> scoreboard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prepared</a:t>
            </a:r>
            <a:r>
              <a:rPr lang="fr-BE" baseline="0" dirty="0" smtClean="0"/>
              <a:t> by ENV)</a:t>
            </a:r>
            <a:r>
              <a:rPr lang="fr-BE" dirty="0" smtClean="0"/>
              <a:t>, to monitor </a:t>
            </a:r>
            <a:r>
              <a:rPr lang="fr-BE" dirty="0" err="1" smtClean="0"/>
              <a:t>progress</a:t>
            </a:r>
            <a:r>
              <a:rPr lang="fr-BE" dirty="0" smtClean="0"/>
              <a:t> on Resource efficient</a:t>
            </a:r>
            <a:r>
              <a:rPr lang="fr-BE" baseline="0" dirty="0" smtClean="0"/>
              <a:t> Europe,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dirty="0" err="1" smtClean="0"/>
              <a:t>adopted</a:t>
            </a:r>
            <a:r>
              <a:rPr lang="fr-BE" dirty="0" smtClean="0"/>
              <a:t> by the Commission in </a:t>
            </a:r>
            <a:r>
              <a:rPr lang="fr-BE" dirty="0" err="1" smtClean="0"/>
              <a:t>December</a:t>
            </a:r>
            <a:r>
              <a:rPr lang="fr-BE" dirty="0" smtClean="0"/>
              <a:t> 2013. </a:t>
            </a:r>
            <a:r>
              <a:rPr lang="fr-BE" dirty="0" err="1" smtClean="0"/>
              <a:t>Regularly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updated</a:t>
            </a:r>
            <a:r>
              <a:rPr lang="fr-BE" baseline="0" dirty="0" smtClean="0"/>
              <a:t> by Eurostat and </a:t>
            </a:r>
            <a:r>
              <a:rPr lang="fr-BE" baseline="0" dirty="0" err="1" smtClean="0"/>
              <a:t>disseminated</a:t>
            </a:r>
            <a:r>
              <a:rPr lang="fr-BE" baseline="0" dirty="0" smtClean="0"/>
              <a:t> by DG ENV publications.</a:t>
            </a:r>
          </a:p>
          <a:p>
            <a:r>
              <a:rPr lang="fr-BE" baseline="0" dirty="0" smtClean="0"/>
              <a:t>- the </a:t>
            </a:r>
            <a:r>
              <a:rPr lang="fr-BE" baseline="0" dirty="0" err="1" smtClean="0"/>
              <a:t>Raw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Materials</a:t>
            </a:r>
            <a:r>
              <a:rPr lang="fr-BE" baseline="0" dirty="0" smtClean="0"/>
              <a:t> scoreboard (</a:t>
            </a:r>
            <a:r>
              <a:rPr lang="fr-BE" baseline="0" dirty="0" err="1" smtClean="0"/>
              <a:t>prepared</a:t>
            </a:r>
            <a:r>
              <a:rPr lang="fr-BE" baseline="0" dirty="0" smtClean="0"/>
              <a:t> by DG GROW), to monitor </a:t>
            </a:r>
            <a:r>
              <a:rPr lang="fr-BE" baseline="0" dirty="0" err="1" smtClean="0"/>
              <a:t>progress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raw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materials</a:t>
            </a:r>
            <a:r>
              <a:rPr lang="fr-BE" baseline="0" dirty="0" smtClean="0"/>
              <a:t> initiative and in the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of the European Innovation </a:t>
            </a:r>
            <a:r>
              <a:rPr lang="fr-BE" baseline="0" dirty="0" err="1" smtClean="0"/>
              <a:t>Partneship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progress</a:t>
            </a:r>
            <a:r>
              <a:rPr lang="fr-BE" baseline="0" dirty="0" smtClean="0"/>
              <a:t> as not </a:t>
            </a:r>
            <a:r>
              <a:rPr lang="fr-BE" baseline="0" dirty="0" err="1" smtClean="0"/>
              <a:t>officially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adopted</a:t>
            </a:r>
            <a:r>
              <a:rPr lang="fr-BE" baseline="0" dirty="0" smtClean="0"/>
              <a:t> by the Commission.  </a:t>
            </a:r>
            <a:r>
              <a:rPr lang="fr-BE" baseline="0" dirty="0" err="1" smtClean="0"/>
              <a:t>Next</a:t>
            </a:r>
            <a:r>
              <a:rPr lang="fr-BE" baseline="0" dirty="0" smtClean="0"/>
              <a:t> Sherpa meeting </a:t>
            </a:r>
            <a:r>
              <a:rPr lang="fr-BE" baseline="0" dirty="0" err="1" smtClean="0"/>
              <a:t>scheduled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December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postponed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to</a:t>
            </a:r>
            <a:r>
              <a:rPr lang="fr-BE" baseline="0" dirty="0" smtClean="0"/>
              <a:t> 2016.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planned</a:t>
            </a:r>
            <a:r>
              <a:rPr lang="fr-BE" baseline="0" dirty="0" smtClean="0"/>
              <a:t> for adoption in </a:t>
            </a:r>
            <a:r>
              <a:rPr lang="fr-BE" baseline="0" dirty="0" err="1" smtClean="0"/>
              <a:t>June</a:t>
            </a:r>
            <a:r>
              <a:rPr lang="fr-BE" baseline="0" smtClean="0"/>
              <a:t> 2016.</a:t>
            </a:r>
            <a:endParaRPr lang="fr-BE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04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F878A4B-F405-47A7-A783-3DC61A47DA65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7CCC85DD-2BD0-4FFD-B750-A94A94475188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18</a:t>
            </a:fld>
            <a:endParaRPr lang="en-GB" alt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6E15108A-96FD-473C-BE56-02DCDD5FE10B}" type="slidenum">
              <a:rPr lang="en-GB" alt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en-GB" alt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40CBAE90-8B6B-499E-ABEE-C6260C0F2902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20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0" rIns="92200" bIns="46100" anchor="b"/>
          <a:lstStyle>
            <a:lvl1pPr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fld id="{EC4659AF-8892-46E9-A995-AD37FF1F11EE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20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92165" name="Notizenplatzhalter 5"/>
          <p:cNvSpPr>
            <a:spLocks noGrp="1"/>
          </p:cNvSpPr>
          <p:nvPr/>
        </p:nvSpPr>
        <p:spPr bwMode="auto">
          <a:xfrm>
            <a:off x="680246" y="4714523"/>
            <a:ext cx="5438773" cy="4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81" rIns="91560" bIns="45781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66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The initial IA remains fully valid.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Additional analysis was carried out focusing on: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How to best take into account the situation of each MS;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What is the optimal level of ambition;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What is the added value of landfill targets.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F878A4B-F405-47A7-A783-3DC61A47DA65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21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B8C77EB-D2B7-4DA6-A76C-C25C54E8F570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22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0" rIns="92200" bIns="46100" anchor="b"/>
          <a:lstStyle>
            <a:lvl1pPr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fld id="{AECDBC59-D0D9-4442-8478-67ECC82FBF80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22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26629" name="Notizenplatzhalter 5"/>
          <p:cNvSpPr>
            <a:spLocks noGrp="1"/>
          </p:cNvSpPr>
          <p:nvPr/>
        </p:nvSpPr>
        <p:spPr bwMode="auto">
          <a:xfrm>
            <a:off x="680246" y="4714523"/>
            <a:ext cx="5438773" cy="4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81" rIns="91560" bIns="45781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4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noProof="0" dirty="0" smtClean="0"/>
              <a:t>Definitions:</a:t>
            </a:r>
            <a:r>
              <a:rPr lang="en-US" altLang="en-US" sz="900" baseline="0" noProof="0" dirty="0" smtClean="0"/>
              <a:t>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900" baseline="0" noProof="0" dirty="0" smtClean="0"/>
              <a:t>b</a:t>
            </a:r>
            <a:r>
              <a:rPr lang="en-US" altLang="en-US" sz="900" noProof="0" dirty="0" smtClean="0"/>
              <a:t>ackfilling, construction and demolition waste</a:t>
            </a:r>
            <a:r>
              <a:rPr lang="en-US" altLang="en-US" sz="900" baseline="0" noProof="0" dirty="0" smtClean="0"/>
              <a:t> developed on the basis of</a:t>
            </a:r>
            <a:r>
              <a:rPr lang="en-US" altLang="en-US" sz="900" dirty="0" smtClean="0"/>
              <a:t> C</a:t>
            </a:r>
            <a:r>
              <a:rPr lang="en-US" altLang="en-US" sz="900" noProof="0" dirty="0" smtClean="0"/>
              <a:t>OM Decision 2011/753/EU)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900" noProof="0" dirty="0" smtClean="0"/>
              <a:t>harmonization</a:t>
            </a:r>
            <a:r>
              <a:rPr lang="en-US" altLang="en-US" sz="900" baseline="0" noProof="0" dirty="0" smtClean="0"/>
              <a:t> </a:t>
            </a:r>
            <a:r>
              <a:rPr lang="en-US" altLang="en-US" sz="900" noProof="0" dirty="0" smtClean="0"/>
              <a:t>of definitions across</a:t>
            </a:r>
            <a:r>
              <a:rPr lang="en-US" altLang="en-US" sz="900" baseline="0" noProof="0" dirty="0" smtClean="0"/>
              <a:t> the waste legislation</a:t>
            </a:r>
            <a:endParaRPr lang="en-US" altLang="en-US" sz="900" noProof="0" dirty="0" smtClean="0"/>
          </a:p>
          <a:p>
            <a:pPr>
              <a:defRPr/>
            </a:pPr>
            <a:endParaRPr lang="en-US" altLang="en-US" sz="900" i="1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900" dirty="0" smtClean="0">
                <a:solidFill>
                  <a:schemeClr val="tx1"/>
                </a:solidFill>
                <a:latin typeface="+mn-lt"/>
              </a:rPr>
              <a:t>Note:</a:t>
            </a:r>
            <a:r>
              <a:rPr lang="en-GB" altLang="en-US" sz="900" baseline="0" dirty="0" smtClean="0">
                <a:solidFill>
                  <a:schemeClr val="tx1"/>
                </a:solidFill>
                <a:latin typeface="+mn-lt"/>
              </a:rPr>
              <a:t> Data for 2013 is not based on "effective" recycling.</a:t>
            </a:r>
          </a:p>
          <a:p>
            <a:endParaRPr lang="en-GB" altLang="en-US" sz="900" baseline="0" noProof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73B8326-07D8-48F3-AAF2-CD13C5541579}" type="slidenum">
              <a:rPr lang="en-GB" alt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23</a:t>
            </a:fld>
            <a:endParaRPr lang="en-GB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678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900" dirty="0" smtClean="0">
                <a:solidFill>
                  <a:schemeClr val="tx1"/>
                </a:solidFill>
                <a:latin typeface="+mn-lt"/>
              </a:rPr>
              <a:t>Also,</a:t>
            </a:r>
            <a:r>
              <a:rPr lang="en-GB" altLang="en-US" sz="900" baseline="0" dirty="0" smtClean="0">
                <a:solidFill>
                  <a:schemeClr val="tx1"/>
                </a:solidFill>
                <a:latin typeface="+mn-lt"/>
              </a:rPr>
              <a:t> there is an immediate ban on landfilling of separately collected waste.</a:t>
            </a:r>
            <a:endParaRPr lang="fr-BE" altLang="en-US" sz="800" dirty="0">
              <a:solidFill>
                <a:srgbClr val="000000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73B8326-07D8-48F3-AAF2-CD13C5541579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24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fr-BE" altLang="en-US" sz="800" dirty="0">
              <a:solidFill>
                <a:srgbClr val="000000"/>
              </a:solidFill>
            </a:endParaRPr>
          </a:p>
          <a:p>
            <a:pPr marL="171436" indent="-171436">
              <a:buFont typeface="Arial" panose="020B0604020202020204" pitchFamily="34" charset="0"/>
              <a:buChar char="•"/>
              <a:defRPr/>
            </a:pPr>
            <a:endParaRPr lang="en-GB" sz="900" dirty="0">
              <a:latin typeface="+mn-lt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73B8326-07D8-48F3-AAF2-CD13C5541579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25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FFD08CB3-657E-494A-A694-12A16C4015A4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26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0" rIns="92200" bIns="46100" anchor="b"/>
          <a:lstStyle>
            <a:lvl1pPr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fld id="{793CDF36-DF8B-4113-8F00-6FE48F949528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26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27653" name="Notizenplatzhalter 5"/>
          <p:cNvSpPr>
            <a:spLocks noGrp="1"/>
          </p:cNvSpPr>
          <p:nvPr/>
        </p:nvSpPr>
        <p:spPr bwMode="auto">
          <a:xfrm>
            <a:off x="680246" y="4714523"/>
            <a:ext cx="5438773" cy="4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81" rIns="91560" bIns="45781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4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Food waste: Waste</a:t>
            </a:r>
            <a:r>
              <a:rPr lang="en-US" altLang="en-US" baseline="0" dirty="0" smtClean="0"/>
              <a:t> Framework Directive excludes feed materials from its scope. This will ensure that former foodstuffs (food not </a:t>
            </a:r>
            <a:r>
              <a:rPr lang="en-US" altLang="en-US" dirty="0" smtClean="0"/>
              <a:t>appropriate for human consumption</a:t>
            </a:r>
            <a:r>
              <a:rPr lang="en-US" altLang="en-US" baseline="0" dirty="0" smtClean="0"/>
              <a:t>) is not considered waste and can be </a:t>
            </a:r>
            <a:r>
              <a:rPr lang="en-US" altLang="en-US" baseline="0" dirty="0" err="1" smtClean="0"/>
              <a:t>utilised</a:t>
            </a:r>
            <a:r>
              <a:rPr lang="en-US" altLang="en-US" baseline="0" dirty="0" smtClean="0"/>
              <a:t> as a resource to produce animal feed. This should prevent food waste, particularly, in the primary production, in processing and manufacturing.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B9DEA3B9-AF2F-4197-B76E-8387584C6D0C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27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0" rIns="92200" bIns="46100" anchor="b"/>
          <a:lstStyle>
            <a:lvl1pPr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fld id="{23D08105-FB1B-4FB2-8939-5E21131A375C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27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29701" name="Notizenplatzhalter 5"/>
          <p:cNvSpPr>
            <a:spLocks noGrp="1"/>
          </p:cNvSpPr>
          <p:nvPr/>
        </p:nvSpPr>
        <p:spPr bwMode="auto">
          <a:xfrm>
            <a:off x="680246" y="4714523"/>
            <a:ext cx="5438773" cy="4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81" rIns="91560" bIns="45781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8" name="Notes Placeholder 1"/>
          <p:cNvSpPr>
            <a:spLocks noGrp="1"/>
          </p:cNvSpPr>
          <p:nvPr>
            <p:ph type="body" idx="1"/>
          </p:nvPr>
        </p:nvSpPr>
        <p:spPr>
          <a:xfrm>
            <a:off x="680246" y="4603593"/>
            <a:ext cx="5438773" cy="4467303"/>
          </a:xfrm>
        </p:spPr>
        <p:txBody>
          <a:bodyPr/>
          <a:lstStyle/>
          <a:p>
            <a:pPr>
              <a:defRPr/>
            </a:pPr>
            <a:endParaRPr lang="en-GB" altLang="en-US" sz="9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957AFBE7-85D4-4B51-910D-23BF2E80AA00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28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0" rIns="92200" bIns="46100" anchor="b"/>
          <a:lstStyle>
            <a:lvl1pPr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fld id="{C1AC8D7A-D685-486A-A715-31745E1D5986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28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32773" name="Notizenplatzhalter 5"/>
          <p:cNvSpPr>
            <a:spLocks noGrp="1"/>
          </p:cNvSpPr>
          <p:nvPr/>
        </p:nvSpPr>
        <p:spPr bwMode="auto">
          <a:xfrm>
            <a:off x="680246" y="4714523"/>
            <a:ext cx="5438773" cy="4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81" rIns="91560" bIns="45781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9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957AFBE7-85D4-4B51-910D-23BF2E80AA00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29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51542" y="9429040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0" rIns="92200" bIns="46100" anchor="b"/>
          <a:lstStyle>
            <a:lvl1pPr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fld id="{C1AC8D7A-D685-486A-A715-31745E1D5986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29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32773" name="Notizenplatzhalter 5"/>
          <p:cNvSpPr>
            <a:spLocks noGrp="1"/>
          </p:cNvSpPr>
          <p:nvPr/>
        </p:nvSpPr>
        <p:spPr bwMode="auto">
          <a:xfrm>
            <a:off x="680246" y="4714523"/>
            <a:ext cx="5438773" cy="4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0" tIns="45781" rIns="91560" bIns="45781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Several suggestions of Member States were taken on board - for instance: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integrated approach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The Action Plan foresees a number of supporting measures - </a:t>
            </a:r>
            <a:r>
              <a:rPr lang="en-GB" sz="1200" dirty="0" err="1" smtClean="0">
                <a:effectLst/>
                <a:latin typeface="Calibri"/>
                <a:ea typeface="Calibri"/>
                <a:cs typeface="Times New Roman"/>
              </a:rPr>
              <a:t>ecodesign</a:t>
            </a: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, GPP, strategy on toxic streams and plastics, better use of EU funds  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4572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coherent and balanced targets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Slight reduction of the recycling targets combined with a review clause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ambition on landfilling reduction in the longer term (2030)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Time derogation for 7 MS starting from a lower position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attention to avoid risks of overcapacities for residual waste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Separate collection extended to </a:t>
            </a:r>
            <a:r>
              <a:rPr lang="en-GB" sz="1200" dirty="0" err="1" smtClean="0">
                <a:effectLst/>
                <a:latin typeface="Calibri"/>
                <a:ea typeface="Calibri"/>
                <a:cs typeface="Times New Roman"/>
              </a:rPr>
              <a:t>biowaste</a:t>
            </a: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 – link with the attainment of the targets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Sorting at source encouraged for construction &amp; demolition waste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</a:pPr>
            <a:endParaRPr lang="en-GB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emphasis on prevention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Incentives and encouragement to support reuse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attention to priority streams – food, textile, furniture, WEEE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"/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More emphasis on producer responsibility 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defRPr/>
            </a:pPr>
            <a:endParaRPr lang="en-US" altLang="en-US" sz="9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Links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Regulation</a:t>
            </a:r>
            <a:r>
              <a:rPr lang="fr-BE" dirty="0" smtClean="0"/>
              <a:t>: clarifications and simplification in the </a:t>
            </a:r>
            <a:r>
              <a:rPr lang="fr-BE" dirty="0" err="1" smtClean="0"/>
              <a:t>waste</a:t>
            </a:r>
            <a:r>
              <a:rPr lang="fr-BE" dirty="0" smtClean="0"/>
              <a:t> </a:t>
            </a:r>
            <a:r>
              <a:rPr lang="fr-BE" dirty="0" err="1" smtClean="0"/>
              <a:t>proposals</a:t>
            </a:r>
            <a:r>
              <a:rPr lang="fr-BE" dirty="0" smtClean="0"/>
              <a:t>, exemptions for </a:t>
            </a:r>
            <a:r>
              <a:rPr lang="fr-BE" dirty="0" err="1" smtClean="0"/>
              <a:t>SMEs</a:t>
            </a:r>
            <a:r>
              <a:rPr lang="fr-BE" dirty="0" smtClean="0"/>
              <a:t>, support to </a:t>
            </a:r>
            <a:r>
              <a:rPr lang="fr-BE" dirty="0" err="1" smtClean="0"/>
              <a:t>compliance</a:t>
            </a:r>
            <a:r>
              <a:rPr lang="fr-BE" dirty="0" smtClean="0"/>
              <a:t> by MS,</a:t>
            </a:r>
            <a:r>
              <a:rPr lang="fr-BE" baseline="0" dirty="0" smtClean="0"/>
              <a:t> innovation deals to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potential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regulatory</a:t>
            </a:r>
            <a:r>
              <a:rPr lang="fr-BE" baseline="0" dirty="0" smtClean="0"/>
              <a:t> obstacles.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66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1" indent="-228581">
              <a:buAutoNum type="arabicPeriod"/>
            </a:pPr>
            <a:r>
              <a:rPr lang="en-US" dirty="0"/>
              <a:t>Ellen MacArthur Foundation,</a:t>
            </a:r>
            <a:r>
              <a:rPr lang="en-GB" dirty="0"/>
              <a:t> (2015)</a:t>
            </a:r>
            <a:r>
              <a:rPr lang="en-US" dirty="0"/>
              <a:t> “</a:t>
            </a:r>
            <a:r>
              <a:rPr lang="en-US" i="1" dirty="0"/>
              <a:t>Growth within: A circular Economy vision for a competitive Europe"</a:t>
            </a:r>
            <a:endParaRPr lang="en-US" dirty="0"/>
          </a:p>
          <a:p>
            <a:pPr marL="228581" indent="-228581">
              <a:buAutoNum type="arabicPeriod"/>
            </a:pPr>
            <a:r>
              <a:rPr lang="en-GB" dirty="0" smtClean="0"/>
              <a:t>COMMUNICATION FROM THE COMMISSION TO THE EUROPEAN PARLIAMENT, THE COUNCIL, THE EUROPEAN ECONOMIC AND SOCIAL COMMITTEE AND THE COMMITTEE OF THE REGIONS Towards a circular economy: A zero waste programme for Europe /* COM/2014/0398 final/2 */ </a:t>
            </a:r>
          </a:p>
          <a:p>
            <a:pPr marL="228581" indent="-228581">
              <a:buAutoNum type="arabicPeriod"/>
            </a:pPr>
            <a:r>
              <a:rPr lang="en-GB" dirty="0" smtClean="0"/>
              <a:t>http://ec.europa.eu/environment/circular-economy/index_en.htm retrieved 26.10.2015</a:t>
            </a:r>
          </a:p>
          <a:p>
            <a:pPr marL="228581" indent="-228581" defTabSz="914324">
              <a:buFontTx/>
              <a:buAutoNum type="arabicPeriod"/>
              <a:defRPr/>
            </a:pPr>
            <a:r>
              <a:rPr lang="en-GB" dirty="0" smtClean="0"/>
              <a:t>Impact Assessment for the waste legislative proposal of 2014 (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COM(2014)397) – benefit from the implementation of the waste proposals.</a:t>
            </a:r>
            <a:endParaRPr lang="en-GB" dirty="0" smtClean="0"/>
          </a:p>
          <a:p>
            <a:endParaRPr lang="en-GB" dirty="0" smtClean="0"/>
          </a:p>
          <a:p>
            <a:pPr marL="228581" indent="-228581">
              <a:buAutoNum type="arabicPeriod"/>
            </a:pPr>
            <a:endParaRPr lang="en-GB" dirty="0" smtClean="0"/>
          </a:p>
          <a:p>
            <a:pPr marL="228581" indent="-228581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34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0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888" indent="-28572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906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067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230" indent="-22858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392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554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8716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879" indent="-22858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F878A4B-F405-47A7-A783-3DC61A47DA65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43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noProof="0" dirty="0" smtClean="0"/>
              <a:t>Promote reparability, durability, and recyclability in future Ecodesign requirements (first steps: requirements on electronic displays e.g. TV screens)</a:t>
            </a:r>
          </a:p>
          <a:p>
            <a:pPr lvl="0"/>
            <a:endParaRPr lang="en-US" sz="1200" noProof="0" dirty="0" smtClean="0"/>
          </a:p>
          <a:p>
            <a:pPr lvl="0"/>
            <a:r>
              <a:rPr lang="en-US" sz="1200" noProof="0" dirty="0" smtClean="0"/>
              <a:t>Promotion of best practices for waste management and resource efficiency in industrial sectors.</a:t>
            </a:r>
          </a:p>
          <a:p>
            <a:pPr lvl="0"/>
            <a:endParaRPr lang="en-US" sz="1200" noProof="0" dirty="0" smtClean="0"/>
          </a:p>
          <a:p>
            <a:pPr lvl="0"/>
            <a:r>
              <a:rPr lang="en-US" sz="1200" noProof="0" dirty="0" smtClean="0"/>
              <a:t>Facilitate industrial symbiosis (waste or by-products of one industry becomes inputs for another).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08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New rules which will encourage reuse activities (waste proposal)</a:t>
            </a:r>
            <a:r>
              <a:rPr lang="pl-PL" noProof="0" dirty="0" smtClean="0"/>
              <a:t>, l</a:t>
            </a:r>
            <a:r>
              <a:rPr lang="en-US" noProof="0" dirty="0" smtClean="0"/>
              <a:t>ink with Ecodesign (reparability)</a:t>
            </a:r>
            <a:br>
              <a:rPr lang="en-US" noProof="0" dirty="0" smtClean="0"/>
            </a:br>
            <a:endParaRPr lang="en-US" noProof="0" dirty="0" smtClean="0"/>
          </a:p>
          <a:p>
            <a:pPr lvl="0"/>
            <a:r>
              <a:rPr lang="en-US" dirty="0" smtClean="0"/>
              <a:t>Better enforcement of the guarantees on tangible products and action on false green claims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 smtClean="0"/>
          </a:p>
          <a:p>
            <a:pPr lvl="0"/>
            <a:r>
              <a:rPr lang="en-US" dirty="0" err="1" smtClean="0"/>
              <a:t>Emphasise</a:t>
            </a:r>
            <a:r>
              <a:rPr lang="en-US" dirty="0" smtClean="0"/>
              <a:t> circular economy aspects in Green Public Procurement criteria. 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 smtClean="0"/>
          </a:p>
          <a:p>
            <a:pPr lvl="0"/>
            <a:r>
              <a:rPr lang="en-US" dirty="0" smtClean="0"/>
              <a:t>Independent testing </a:t>
            </a:r>
            <a:r>
              <a:rPr lang="en-US" dirty="0" err="1" smtClean="0"/>
              <a:t>programme</a:t>
            </a:r>
            <a:r>
              <a:rPr lang="en-US" dirty="0" smtClean="0"/>
              <a:t> to identify issues related to possible planned obsolescence.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 smtClean="0"/>
          </a:p>
          <a:p>
            <a:pPr lvl="0"/>
            <a:r>
              <a:rPr lang="en-US" dirty="0" smtClean="0"/>
              <a:t>Better labelling: EU Eco-label, Environmental Footprint.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48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ubicmi\Desktop\final selection\final selection\SecondaryRawMaterials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782"/>
            <a:ext cx="9144000" cy="5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137025" y="1352550"/>
            <a:ext cx="5006975" cy="5505450"/>
          </a:xfrm>
          <a:prstGeom prst="rect">
            <a:avLst/>
          </a:prstGeom>
          <a:solidFill>
            <a:srgbClr val="0067B0">
              <a:alpha val="76863"/>
            </a:srgbClr>
          </a:solidFill>
          <a:ln>
            <a:noFill/>
          </a:ln>
          <a:extLst/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1008062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28453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8" y="5373688"/>
            <a:ext cx="3887787" cy="476250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049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53D1B29-FD9E-4A45-8ABD-A46FE38336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2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5666DD2C-475F-49CE-A81D-3ABD3FC1ABD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76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75" y="1352551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4137025" y="1352550"/>
            <a:ext cx="5006975" cy="5505450"/>
          </a:xfrm>
          <a:prstGeom prst="rect">
            <a:avLst/>
          </a:prstGeom>
          <a:solidFill>
            <a:srgbClr val="0067B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1008062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28453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8" y="5373688"/>
            <a:ext cx="3887787" cy="476250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1F1868D-011E-4081-9F2F-96A28A87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C8DD2F3-65EA-4B70-87B6-899D14F7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C35DDBC6-F807-4D08-AED3-262ACBCC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75730572-8AFE-4FA5-A40F-4E7993837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59E77864-3B78-43AF-947D-8A19EC1F0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5C2302B5-F372-4E77-8111-4FB60455B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4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37F93511-88FC-4A3A-A020-A27527C11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25EB066-39ED-4987-B71D-A77D77B5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456384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764704"/>
            <a:ext cx="4355976" cy="6093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56384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4EB7F52D-F259-423D-B21F-306CB5D7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5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357E8E5-DE85-40DC-BEE2-2DA62F54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C54C231F-7478-42D3-9636-6787BBD8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75" y="1352551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4137025" y="1352550"/>
            <a:ext cx="5006975" cy="5505450"/>
          </a:xfrm>
          <a:prstGeom prst="rect">
            <a:avLst/>
          </a:prstGeom>
          <a:solidFill>
            <a:srgbClr val="0067B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1008062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28453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8" y="5373688"/>
            <a:ext cx="3887787" cy="476250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4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49B59309-DBF1-4FB3-9519-5DA6EFB4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6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57F28D9-A73A-4199-9635-245ED40A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6019005-6E05-4506-8083-46E81C26F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2F17F03C-5C55-4F1F-8AF4-E2C8A94D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80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AC91960-7862-470B-9576-62F36685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59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24D608E9-07F0-45BA-BE6A-77E6C96A2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EF7897B-39C9-46E3-9A61-86B541413ED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4965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72948E5-B31A-4A5D-9568-799B20524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0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456384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764704"/>
            <a:ext cx="4355976" cy="6093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56384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0AA29B17-53D8-45A5-99CD-D0240D10C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3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194C8AAC-6307-4B0A-9C35-F6BAFBB88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3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A79AE23B-F89F-4CAC-BDAB-396962D6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8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75" y="1352551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4137025" y="1352550"/>
            <a:ext cx="5006975" cy="5505450"/>
          </a:xfrm>
          <a:prstGeom prst="rect">
            <a:avLst/>
          </a:prstGeom>
          <a:solidFill>
            <a:srgbClr val="0067B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1008062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28453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8" y="5373688"/>
            <a:ext cx="3887787" cy="476250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7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33E2470B-E1CF-449D-8183-0BCD70FF5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7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64C2681-FAEE-47DE-979A-195AEF68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3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DE434F0-4027-4FC9-9A36-F2E3D909F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CE6B43BB-4007-4E1A-A4A5-211F32E7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3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DFBA2D4-25BA-46C0-BC9F-AA254DE77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C3E5036-EE7C-4D79-BCBE-511AB2AA50F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8272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70B8F0E5-3707-467A-AE1A-CCE54EC7A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6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49D1696E-98A2-41C7-8948-9BC36009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0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456384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764704"/>
            <a:ext cx="4355976" cy="6093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56384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194C918-7F27-498D-9793-BE92CEEDC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8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06225DF9-A7EE-4419-9740-270AF7A82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00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742C2A7D-9915-4411-8419-0125E1EEF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3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75" y="1352551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4137025" y="1352550"/>
            <a:ext cx="5006975" cy="5505450"/>
          </a:xfrm>
          <a:prstGeom prst="rect">
            <a:avLst/>
          </a:prstGeom>
          <a:solidFill>
            <a:srgbClr val="0067B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1008062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28453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8" y="5373688"/>
            <a:ext cx="3887787" cy="476250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CA52074-6CD3-4BF2-A59E-99C5C8982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2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77EF4D16-71FD-4578-8357-FB83DC131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23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0B33BE0-11E9-490C-AC4A-27E23F9F9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2204864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852937"/>
            <a:ext cx="3898776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0733A639-829D-4A80-842A-DBB4A8091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2602632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1"/>
            <a:ext cx="2602632" cy="327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2060848"/>
            <a:ext cx="526692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708921"/>
            <a:ext cx="5266928" cy="327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1F9A249B-834F-4BDB-B530-CCF08EB1290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042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3AD7E56-D681-499D-B41A-005AA7295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720DC12-58BF-477C-8EF7-2136BB499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6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AFF7B70-8FEC-4CAF-8FCF-DC702D291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8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456384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764704"/>
            <a:ext cx="4355976" cy="6093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56384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95EA9C4F-C7AD-43D8-BD56-F94D01B4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0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1AD9A66B-AEF7-489C-AEB4-9B375A44C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7448FA9-365F-4AC0-8F7B-AC5183894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89DC6193-3CA6-4087-A19E-EF69A556FB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2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6B74212-FE90-4CCD-B7A5-668F8D2DF92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4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D4EC9F3-7E33-4AA8-8CDA-6AC2C7A6575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54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456384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764704"/>
            <a:ext cx="4355976" cy="6093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56384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628636E2-41B0-4594-ADDB-609908D483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8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1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6597650"/>
            <a:ext cx="438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B295FA10-D784-471B-9B66-2555E652585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055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6597650"/>
            <a:ext cx="438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25B421-DF37-4F6B-B19B-6800D84BF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3079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6597650"/>
            <a:ext cx="438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8A6F46-B61B-4F32-8ACE-E0161EDD7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4103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6597650"/>
            <a:ext cx="438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BC5DD8-E94B-4C03-9EA4-6E5AEFE1A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127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6597650"/>
            <a:ext cx="438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DEB32C-DA9A-49AC-8818-D55A1CE0E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32040" y="2565400"/>
            <a:ext cx="4392488" cy="790575"/>
          </a:xfrm>
        </p:spPr>
        <p:txBody>
          <a:bodyPr/>
          <a:lstStyle/>
          <a:p>
            <a:r>
              <a:rPr lang="en-US" altLang="en-US" sz="4800" noProof="0" dirty="0" smtClean="0"/>
              <a:t>Circular Economy</a:t>
            </a:r>
            <a:endParaRPr lang="en-US" altLang="en-US" sz="4800" noProof="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4293096"/>
            <a:ext cx="4283968" cy="2520875"/>
          </a:xfrm>
        </p:spPr>
        <p:txBody>
          <a:bodyPr/>
          <a:lstStyle/>
          <a:p>
            <a:r>
              <a:rPr lang="en-US" altLang="en-US" sz="2400" noProof="0" dirty="0" smtClean="0"/>
              <a:t>Closing the loop – </a:t>
            </a:r>
            <a:br>
              <a:rPr lang="en-US" altLang="en-US" sz="2400" noProof="0" dirty="0" smtClean="0"/>
            </a:br>
            <a:r>
              <a:rPr lang="en-US" altLang="en-US" sz="2400" noProof="0" dirty="0" smtClean="0"/>
              <a:t>An EU </a:t>
            </a:r>
            <a:r>
              <a:rPr lang="en-US" altLang="en-US" sz="2400" dirty="0"/>
              <a:t>Ac</a:t>
            </a:r>
            <a:r>
              <a:rPr lang="en-US" altLang="en-US" sz="2400" noProof="0" dirty="0" smtClean="0"/>
              <a:t>tion Plan for the Circular Economy</a:t>
            </a:r>
            <a:endParaRPr lang="en-US" altLang="en-US" sz="24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smtClean="0"/>
              <a:t>Production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2602632" cy="639762"/>
          </a:xfrm>
        </p:spPr>
        <p:txBody>
          <a:bodyPr/>
          <a:lstStyle/>
          <a:p>
            <a:pPr lvl="0"/>
            <a:r>
              <a:rPr lang="en-US" altLang="en-US" noProof="0" dirty="0" smtClean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92897"/>
            <a:ext cx="2602632" cy="3273226"/>
          </a:xfrm>
        </p:spPr>
        <p:txBody>
          <a:bodyPr/>
          <a:lstStyle/>
          <a:p>
            <a:r>
              <a:rPr lang="en-US" sz="1600" noProof="0" dirty="0" smtClean="0"/>
              <a:t>Incentives to the circular design of products</a:t>
            </a:r>
          </a:p>
          <a:p>
            <a:r>
              <a:rPr lang="en-US" sz="1600" noProof="0" dirty="0" smtClean="0"/>
              <a:t>Innovative and resource efficient production processes.</a:t>
            </a:r>
          </a:p>
          <a:p>
            <a:endParaRPr lang="en-US" sz="16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844824"/>
            <a:ext cx="5266928" cy="639762"/>
          </a:xfrm>
        </p:spPr>
        <p:txBody>
          <a:bodyPr/>
          <a:lstStyle/>
          <a:p>
            <a:r>
              <a:rPr lang="en-US" noProof="0" dirty="0" smtClean="0"/>
              <a:t>Key Actions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492897"/>
            <a:ext cx="5266928" cy="3273226"/>
          </a:xfrm>
        </p:spPr>
        <p:txBody>
          <a:bodyPr/>
          <a:lstStyle/>
          <a:p>
            <a:pPr lvl="0"/>
            <a:r>
              <a:rPr lang="en-US" sz="1600" noProof="0" dirty="0" smtClean="0"/>
              <a:t>Foster reparability, durability, and recyclability in Ecodesign (e.g. TV screens)</a:t>
            </a:r>
          </a:p>
          <a:p>
            <a:pPr lvl="0"/>
            <a:endParaRPr lang="en-US" sz="1600" noProof="0" dirty="0" smtClean="0"/>
          </a:p>
          <a:p>
            <a:pPr lvl="0"/>
            <a:r>
              <a:rPr lang="en-US" sz="1600" noProof="0" dirty="0" smtClean="0"/>
              <a:t>Promotion of best practices for waste management and resource efficiency in industrial sectors.</a:t>
            </a:r>
          </a:p>
          <a:p>
            <a:pPr lvl="0"/>
            <a:endParaRPr lang="en-US" sz="1600" noProof="0" dirty="0" smtClean="0"/>
          </a:p>
          <a:p>
            <a:pPr lvl="0"/>
            <a:r>
              <a:rPr lang="en-US" sz="1600" noProof="0" dirty="0" smtClean="0"/>
              <a:t>Facilitate industrial symbiosis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72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smtClean="0"/>
              <a:t>Consumption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844824"/>
            <a:ext cx="2686895" cy="639762"/>
          </a:xfrm>
        </p:spPr>
        <p:txBody>
          <a:bodyPr/>
          <a:lstStyle/>
          <a:p>
            <a:r>
              <a:rPr lang="en-US" noProof="0" dirty="0" smtClean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2492897"/>
            <a:ext cx="2686895" cy="3273226"/>
          </a:xfrm>
        </p:spPr>
        <p:txBody>
          <a:bodyPr/>
          <a:lstStyle/>
          <a:p>
            <a:pPr lvl="0"/>
            <a:r>
              <a:rPr lang="en-US" noProof="0" dirty="0" smtClean="0"/>
              <a:t>Reuse and repair of products to avoid waste.</a:t>
            </a:r>
            <a:br>
              <a:rPr lang="en-US" noProof="0" dirty="0" smtClean="0"/>
            </a:br>
            <a:endParaRPr lang="en-US" noProof="0" dirty="0" smtClean="0"/>
          </a:p>
          <a:p>
            <a:pPr lvl="0"/>
            <a:r>
              <a:rPr lang="en-US" noProof="0" dirty="0" smtClean="0"/>
              <a:t>Empower consumers with reliable information on environmental impact of products. </a:t>
            </a:r>
          </a:p>
          <a:p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844824"/>
            <a:ext cx="5437450" cy="639762"/>
          </a:xfrm>
        </p:spPr>
        <p:txBody>
          <a:bodyPr/>
          <a:lstStyle/>
          <a:p>
            <a:r>
              <a:rPr lang="en-US" noProof="0" dirty="0" smtClean="0"/>
              <a:t>Key Actions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492897"/>
            <a:ext cx="5724128" cy="3273226"/>
          </a:xfrm>
        </p:spPr>
        <p:txBody>
          <a:bodyPr/>
          <a:lstStyle/>
          <a:p>
            <a:pPr lvl="0"/>
            <a:r>
              <a:rPr lang="en-US" noProof="0" dirty="0" smtClean="0"/>
              <a:t>Develop rules to encourage reuse activities (e.g. waste proposal)</a:t>
            </a:r>
          </a:p>
          <a:p>
            <a:pPr lvl="0"/>
            <a:r>
              <a:rPr lang="en-US" noProof="0" dirty="0" smtClean="0"/>
              <a:t>Work </a:t>
            </a:r>
            <a:r>
              <a:rPr lang="en-US" dirty="0" smtClean="0"/>
              <a:t>on </a:t>
            </a:r>
            <a:r>
              <a:rPr lang="en-US" noProof="0" dirty="0" smtClean="0"/>
              <a:t>Ecodesign to ensure availability of spare parts</a:t>
            </a:r>
          </a:p>
          <a:p>
            <a:pPr lvl="0"/>
            <a:r>
              <a:rPr lang="en-US" dirty="0" smtClean="0"/>
              <a:t>Better enforce guarantees and action on false green claims</a:t>
            </a:r>
          </a:p>
          <a:p>
            <a:pPr lvl="0"/>
            <a:r>
              <a:rPr lang="en-US" dirty="0" err="1" smtClean="0"/>
              <a:t>Emphasise</a:t>
            </a:r>
            <a:r>
              <a:rPr lang="en-US" dirty="0" smtClean="0"/>
              <a:t> </a:t>
            </a:r>
            <a:r>
              <a:rPr lang="en-US" dirty="0"/>
              <a:t>CE </a:t>
            </a:r>
            <a:r>
              <a:rPr lang="en-US" dirty="0" smtClean="0"/>
              <a:t>criteria in Green Public Procurement. </a:t>
            </a:r>
          </a:p>
          <a:p>
            <a:pPr lvl="0"/>
            <a:r>
              <a:rPr lang="en-US" dirty="0" smtClean="0"/>
              <a:t>Independent testing </a:t>
            </a:r>
            <a:r>
              <a:rPr lang="en-US" dirty="0" err="1" smtClean="0"/>
              <a:t>programme</a:t>
            </a:r>
            <a:r>
              <a:rPr lang="en-US" dirty="0" smtClean="0"/>
              <a:t> to assess possible planned obsolescence.</a:t>
            </a:r>
          </a:p>
          <a:p>
            <a:pPr lvl="0"/>
            <a:r>
              <a:rPr lang="en-US" dirty="0" smtClean="0"/>
              <a:t>Better labelling: EU Eco-label, Environmental Footprint.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28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smtClean="0"/>
              <a:t>Waste management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2602632" cy="639762"/>
          </a:xfrm>
        </p:spPr>
        <p:txBody>
          <a:bodyPr/>
          <a:lstStyle/>
          <a:p>
            <a:r>
              <a:rPr lang="en-US" noProof="0" dirty="0" smtClean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92897"/>
            <a:ext cx="2602632" cy="3273226"/>
          </a:xfrm>
        </p:spPr>
        <p:txBody>
          <a:bodyPr/>
          <a:lstStyle/>
          <a:p>
            <a:r>
              <a:rPr lang="en-US" noProof="0" dirty="0" smtClean="0"/>
              <a:t>Improve waste management in line with the EU waste hierarchy</a:t>
            </a:r>
          </a:p>
          <a:p>
            <a:endParaRPr lang="en-US" noProof="0" dirty="0" smtClean="0"/>
          </a:p>
          <a:p>
            <a:r>
              <a:rPr lang="en-US" noProof="0" dirty="0" smtClean="0"/>
              <a:t>Address existing implementation gaps</a:t>
            </a:r>
            <a:br>
              <a:rPr lang="en-US" noProof="0" dirty="0" smtClean="0"/>
            </a:br>
            <a:endParaRPr lang="en-US" noProof="0" dirty="0" smtClean="0"/>
          </a:p>
          <a:p>
            <a:r>
              <a:rPr lang="en-US" noProof="0" dirty="0" smtClean="0"/>
              <a:t>Provide long-term vision and targets to guide  investments.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844824"/>
            <a:ext cx="5266928" cy="639762"/>
          </a:xfrm>
        </p:spPr>
        <p:txBody>
          <a:bodyPr/>
          <a:lstStyle/>
          <a:p>
            <a:r>
              <a:rPr lang="en-US" noProof="0" dirty="0" smtClean="0"/>
              <a:t>Key Actions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492897"/>
            <a:ext cx="5266928" cy="3273226"/>
          </a:xfrm>
        </p:spPr>
        <p:txBody>
          <a:bodyPr/>
          <a:lstStyle/>
          <a:p>
            <a:r>
              <a:rPr lang="en-US" noProof="0" dirty="0" smtClean="0"/>
              <a:t>Revised legislative proposals on waste</a:t>
            </a:r>
          </a:p>
          <a:p>
            <a:endParaRPr lang="en-US" noProof="0" dirty="0" smtClean="0"/>
          </a:p>
          <a:p>
            <a:r>
              <a:rPr lang="en-US" noProof="0" dirty="0" smtClean="0"/>
              <a:t>Continued work with Member States to improve implementation including to avoid overcapacities in residual waste treatment (incineration </a:t>
            </a:r>
            <a:r>
              <a:rPr lang="en-US" dirty="0"/>
              <a:t>and </a:t>
            </a:r>
            <a:r>
              <a:rPr lang="en-GB" dirty="0" smtClean="0"/>
              <a:t>mechanical-biological treatment</a:t>
            </a:r>
            <a:r>
              <a:rPr lang="en-US" noProof="0" dirty="0" smtClean="0"/>
              <a:t>)</a:t>
            </a:r>
          </a:p>
          <a:p>
            <a:pPr marL="0" indent="0">
              <a:buNone/>
            </a:pPr>
            <a:endParaRPr lang="en-US" noProof="0" dirty="0" smtClean="0"/>
          </a:p>
          <a:p>
            <a:pPr lvl="0"/>
            <a:r>
              <a:rPr lang="en-US" noProof="0" dirty="0" smtClean="0"/>
              <a:t>Ensure coherence </a:t>
            </a:r>
            <a:r>
              <a:rPr lang="en-US" dirty="0" smtClean="0"/>
              <a:t>between waste investments under EU </a:t>
            </a:r>
            <a:r>
              <a:rPr lang="en-US" noProof="0" dirty="0" smtClean="0"/>
              <a:t>Cohesion Policy and the waste hierarchy.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8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Market for secondary raw materials</a:t>
            </a:r>
            <a:endParaRPr lang="en-US" altLang="en-US" noProof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3898776" cy="639762"/>
          </a:xfrm>
        </p:spPr>
        <p:txBody>
          <a:bodyPr/>
          <a:lstStyle/>
          <a:p>
            <a:r>
              <a:rPr lang="en-US" b="0" noProof="0" dirty="0" smtClean="0">
                <a:solidFill>
                  <a:srgbClr val="FFC000"/>
                </a:solidFill>
              </a:rPr>
              <a:t>Objectives</a:t>
            </a:r>
            <a:endParaRPr lang="en-US" b="0" noProof="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92897"/>
            <a:ext cx="3898776" cy="3273226"/>
          </a:xfrm>
        </p:spPr>
        <p:txBody>
          <a:bodyPr/>
          <a:lstStyle/>
          <a:p>
            <a:pPr lvl="0"/>
            <a:r>
              <a:rPr lang="en-US" sz="1600" noProof="0" dirty="0" smtClean="0">
                <a:solidFill>
                  <a:srgbClr val="0F5494"/>
                </a:solidFill>
              </a:rPr>
              <a:t>Increase the use of secondary raw materials.</a:t>
            </a:r>
          </a:p>
          <a:p>
            <a:pPr marL="0" lvl="0" indent="0">
              <a:buNone/>
            </a:pPr>
            <a:endParaRPr lang="en-US" sz="1600" noProof="0" dirty="0" smtClean="0">
              <a:solidFill>
                <a:srgbClr val="0F5494"/>
              </a:solidFill>
            </a:endParaRPr>
          </a:p>
          <a:p>
            <a:pPr lvl="0"/>
            <a:r>
              <a:rPr lang="en-US" sz="1600" noProof="0" dirty="0" smtClean="0">
                <a:solidFill>
                  <a:srgbClr val="0F5494"/>
                </a:solidFill>
              </a:rPr>
              <a:t>Increase the use of recycled nutrients and the reuse of treated wastewater.</a:t>
            </a:r>
            <a:br>
              <a:rPr lang="en-US" sz="1600" noProof="0" dirty="0" smtClean="0">
                <a:solidFill>
                  <a:srgbClr val="0F5494"/>
                </a:solidFill>
              </a:rPr>
            </a:br>
            <a:endParaRPr lang="en-US" sz="1600" noProof="0" dirty="0" smtClean="0">
              <a:solidFill>
                <a:srgbClr val="0F5494"/>
              </a:solidFill>
            </a:endParaRPr>
          </a:p>
          <a:p>
            <a:pPr lvl="0"/>
            <a:r>
              <a:rPr lang="pl-PL" sz="1600" dirty="0" smtClean="0"/>
              <a:t>S</a:t>
            </a:r>
            <a:r>
              <a:rPr lang="en-GB" sz="1600" dirty="0" err="1" smtClean="0"/>
              <a:t>afely</a:t>
            </a:r>
            <a:r>
              <a:rPr lang="en-GB" sz="1600" dirty="0" smtClean="0"/>
              <a:t> manage the risks of chemicals of concern.</a:t>
            </a:r>
            <a:endParaRPr lang="pl-PL" sz="1600" dirty="0" smtClean="0"/>
          </a:p>
          <a:p>
            <a:pPr marL="0" lvl="0" indent="0">
              <a:buNone/>
            </a:pPr>
            <a:endParaRPr lang="pl-PL" sz="1600" strike="sngStrike" dirty="0" smtClean="0">
              <a:solidFill>
                <a:srgbClr val="0F5494"/>
              </a:solidFill>
            </a:endParaRPr>
          </a:p>
          <a:p>
            <a:r>
              <a:rPr lang="en-GB" sz="1600" dirty="0" smtClean="0"/>
              <a:t>Improve knowledge of material stocks and flows.</a:t>
            </a:r>
            <a:endParaRPr lang="pl-PL" sz="1600" dirty="0" smtClean="0"/>
          </a:p>
          <a:p>
            <a:pPr marL="0" lvl="0" indent="0">
              <a:buNone/>
            </a:pPr>
            <a:endParaRPr lang="en-US" sz="1600" strike="sngStrike" noProof="0" dirty="0" smtClean="0">
              <a:solidFill>
                <a:srgbClr val="0F5494"/>
              </a:solidFill>
            </a:endParaRPr>
          </a:p>
          <a:p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1844824"/>
            <a:ext cx="3898776" cy="639762"/>
          </a:xfrm>
        </p:spPr>
        <p:txBody>
          <a:bodyPr/>
          <a:lstStyle/>
          <a:p>
            <a:r>
              <a:rPr lang="en-US" b="0" noProof="0" dirty="0" smtClean="0">
                <a:solidFill>
                  <a:srgbClr val="FFC000"/>
                </a:solidFill>
              </a:rPr>
              <a:t>Key Actions</a:t>
            </a:r>
            <a:endParaRPr lang="en-US" b="0" noProof="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492897"/>
            <a:ext cx="4176464" cy="3273226"/>
          </a:xfrm>
        </p:spPr>
        <p:txBody>
          <a:bodyPr/>
          <a:lstStyle/>
          <a:p>
            <a:pPr lvl="0"/>
            <a:r>
              <a:rPr lang="en-US" sz="1600" noProof="0" dirty="0" smtClean="0">
                <a:solidFill>
                  <a:srgbClr val="0F5494"/>
                </a:solidFill>
              </a:rPr>
              <a:t>Develop quality standards for secondary raw materials.</a:t>
            </a:r>
            <a:br>
              <a:rPr lang="en-US" sz="1600" noProof="0" dirty="0" smtClean="0">
                <a:solidFill>
                  <a:srgbClr val="0F5494"/>
                </a:solidFill>
              </a:rPr>
            </a:br>
            <a:endParaRPr lang="en-US" sz="1600" noProof="0" dirty="0" smtClean="0">
              <a:solidFill>
                <a:srgbClr val="0F5494"/>
              </a:solidFill>
            </a:endParaRPr>
          </a:p>
          <a:p>
            <a:pPr lvl="0"/>
            <a:r>
              <a:rPr lang="en-US" sz="1600" noProof="0" dirty="0" smtClean="0">
                <a:solidFill>
                  <a:srgbClr val="0F5494"/>
                </a:solidFill>
              </a:rPr>
              <a:t>Revised EU regulation on fertilizers.</a:t>
            </a:r>
            <a:endParaRPr lang="pl-PL" sz="1600" noProof="0" dirty="0" smtClean="0">
              <a:solidFill>
                <a:srgbClr val="0F5494"/>
              </a:solidFill>
            </a:endParaRPr>
          </a:p>
          <a:p>
            <a:pPr marL="0" lvl="0" indent="0">
              <a:buNone/>
            </a:pPr>
            <a:endParaRPr lang="en-US" sz="1600" noProof="0" dirty="0" smtClean="0">
              <a:solidFill>
                <a:srgbClr val="0F5494"/>
              </a:solidFill>
            </a:endParaRPr>
          </a:p>
          <a:p>
            <a:pPr lvl="0"/>
            <a:r>
              <a:rPr lang="en-US" sz="1600" noProof="0" dirty="0" smtClean="0">
                <a:solidFill>
                  <a:srgbClr val="0F5494"/>
                </a:solidFill>
              </a:rPr>
              <a:t>Legislative proposal on minimum requirements for reused water</a:t>
            </a:r>
            <a:br>
              <a:rPr lang="en-US" sz="1600" noProof="0" dirty="0" smtClean="0">
                <a:solidFill>
                  <a:srgbClr val="0F5494"/>
                </a:solidFill>
              </a:rPr>
            </a:br>
            <a:endParaRPr lang="en-US" sz="1600" noProof="0" dirty="0" smtClean="0">
              <a:solidFill>
                <a:srgbClr val="0F5494"/>
              </a:solidFill>
            </a:endParaRPr>
          </a:p>
          <a:p>
            <a:pPr lvl="0"/>
            <a:r>
              <a:rPr lang="en-US" sz="1600" noProof="0" dirty="0" smtClean="0">
                <a:solidFill>
                  <a:srgbClr val="0F5494"/>
                </a:solidFill>
              </a:rPr>
              <a:t>Analysis on the interface between chemicals, product, and waste legislation.</a:t>
            </a:r>
            <a:endParaRPr lang="pl-PL" sz="1600" noProof="0" dirty="0" smtClean="0">
              <a:solidFill>
                <a:srgbClr val="0F5494"/>
              </a:solidFill>
            </a:endParaRPr>
          </a:p>
          <a:p>
            <a:pPr lvl="0"/>
            <a:endParaRPr lang="pl-PL" sz="1600" dirty="0" smtClean="0">
              <a:solidFill>
                <a:srgbClr val="0F5494"/>
              </a:solidFill>
            </a:endParaRPr>
          </a:p>
          <a:p>
            <a:pPr lvl="0"/>
            <a:r>
              <a:rPr lang="en-GB" sz="1600" dirty="0" smtClean="0"/>
              <a:t>EU-wide electronic system for cross-border transfers of waste.</a:t>
            </a:r>
            <a:endParaRPr lang="en-US" sz="1600" noProof="0" dirty="0" smtClean="0">
              <a:solidFill>
                <a:srgbClr val="0F5494"/>
              </a:solidFill>
            </a:endParaRP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02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Innovation &amp; Investment</a:t>
            </a:r>
            <a:endParaRPr lang="en-US" altLang="en-US" noProof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2602632" cy="639762"/>
          </a:xfrm>
        </p:spPr>
        <p:txBody>
          <a:bodyPr/>
          <a:lstStyle/>
          <a:p>
            <a:r>
              <a:rPr lang="en-US" noProof="0" dirty="0" smtClean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2602632" cy="3273226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F5494"/>
                </a:solidFill>
              </a:rPr>
              <a:t>Right </a:t>
            </a:r>
            <a:r>
              <a:rPr lang="en-US" dirty="0">
                <a:solidFill>
                  <a:srgbClr val="0F5494"/>
                </a:solidFill>
              </a:rPr>
              <a:t>environment for innovation and </a:t>
            </a:r>
            <a:r>
              <a:rPr lang="en-US" dirty="0" smtClean="0">
                <a:solidFill>
                  <a:srgbClr val="0F5494"/>
                </a:solidFill>
              </a:rPr>
              <a:t>investments.</a:t>
            </a:r>
            <a:endParaRPr lang="en-US" dirty="0">
              <a:solidFill>
                <a:srgbClr val="0F5494"/>
              </a:solidFill>
            </a:endParaRPr>
          </a:p>
          <a:p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844824"/>
            <a:ext cx="5266928" cy="639762"/>
          </a:xfrm>
        </p:spPr>
        <p:txBody>
          <a:bodyPr/>
          <a:lstStyle/>
          <a:p>
            <a:r>
              <a:rPr lang="en-US" noProof="0" dirty="0" smtClean="0"/>
              <a:t>Key Actions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492897"/>
            <a:ext cx="5266928" cy="3273226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F5494"/>
                </a:solidFill>
              </a:rPr>
              <a:t>€650 million Horizon 2020 initiative on ‘Industry 2020 in the </a:t>
            </a:r>
            <a:r>
              <a:rPr lang="en-GB" dirty="0" smtClean="0">
                <a:solidFill>
                  <a:srgbClr val="0F5494"/>
                </a:solidFill>
              </a:rPr>
              <a:t>CE.</a:t>
            </a:r>
            <a:r>
              <a:rPr lang="pl-PL" dirty="0" smtClean="0">
                <a:solidFill>
                  <a:srgbClr val="0F5494"/>
                </a:solidFill>
              </a:rPr>
              <a:t/>
            </a:r>
            <a:br>
              <a:rPr lang="pl-PL" dirty="0" smtClean="0">
                <a:solidFill>
                  <a:srgbClr val="0F5494"/>
                </a:solidFill>
              </a:rPr>
            </a:br>
            <a:endParaRPr lang="en-GB" dirty="0">
              <a:solidFill>
                <a:srgbClr val="0F5494"/>
              </a:solidFill>
            </a:endParaRPr>
          </a:p>
          <a:p>
            <a:pPr lvl="0"/>
            <a:r>
              <a:rPr lang="en-GB" dirty="0">
                <a:solidFill>
                  <a:srgbClr val="0F5494"/>
                </a:solidFill>
              </a:rPr>
              <a:t>Pilot </a:t>
            </a:r>
            <a:r>
              <a:rPr lang="en-GB" dirty="0" smtClean="0">
                <a:solidFill>
                  <a:srgbClr val="0F5494"/>
                </a:solidFill>
              </a:rPr>
              <a:t>"</a:t>
            </a:r>
            <a:r>
              <a:rPr lang="en-GB" dirty="0">
                <a:solidFill>
                  <a:srgbClr val="0F5494"/>
                </a:solidFill>
              </a:rPr>
              <a:t>innovation deals" to </a:t>
            </a:r>
            <a:r>
              <a:rPr lang="en-GB" dirty="0" smtClean="0">
                <a:solidFill>
                  <a:srgbClr val="0F5494"/>
                </a:solidFill>
              </a:rPr>
              <a:t>address </a:t>
            </a:r>
            <a:r>
              <a:rPr lang="en-GB" dirty="0">
                <a:solidFill>
                  <a:srgbClr val="0F5494"/>
                </a:solidFill>
              </a:rPr>
              <a:t>potential regulatory obstacles for innovators</a:t>
            </a:r>
            <a:r>
              <a:rPr lang="en-GB" dirty="0" smtClean="0">
                <a:solidFill>
                  <a:srgbClr val="0F5494"/>
                </a:solidFill>
              </a:rPr>
              <a:t>.</a:t>
            </a:r>
            <a:r>
              <a:rPr lang="pl-PL" dirty="0" smtClean="0">
                <a:solidFill>
                  <a:srgbClr val="0F5494"/>
                </a:solidFill>
              </a:rPr>
              <a:t/>
            </a:r>
            <a:br>
              <a:rPr lang="pl-PL" dirty="0" smtClean="0">
                <a:solidFill>
                  <a:srgbClr val="0F5494"/>
                </a:solidFill>
              </a:rPr>
            </a:br>
            <a:endParaRPr lang="en-GB" dirty="0">
              <a:solidFill>
                <a:srgbClr val="0F5494"/>
              </a:solidFill>
            </a:endParaRPr>
          </a:p>
          <a:p>
            <a:pPr lvl="0"/>
            <a:r>
              <a:rPr lang="en-GB" dirty="0">
                <a:solidFill>
                  <a:srgbClr val="0F5494"/>
                </a:solidFill>
              </a:rPr>
              <a:t>Targeted outreach </a:t>
            </a:r>
            <a:r>
              <a:rPr lang="en-GB" dirty="0" smtClean="0">
                <a:solidFill>
                  <a:srgbClr val="0F5494"/>
                </a:solidFill>
              </a:rPr>
              <a:t>of </a:t>
            </a:r>
            <a:r>
              <a:rPr lang="en-GB" dirty="0">
                <a:solidFill>
                  <a:srgbClr val="0F5494"/>
                </a:solidFill>
              </a:rPr>
              <a:t>EU funding, </a:t>
            </a:r>
            <a:r>
              <a:rPr lang="en-GB" dirty="0" smtClean="0">
                <a:solidFill>
                  <a:srgbClr val="0F5494"/>
                </a:solidFill>
              </a:rPr>
              <a:t>as Cohesion </a:t>
            </a:r>
            <a:r>
              <a:rPr lang="en-GB" dirty="0">
                <a:solidFill>
                  <a:srgbClr val="0F5494"/>
                </a:solidFill>
              </a:rPr>
              <a:t>Policy Funds and for SMEs</a:t>
            </a:r>
            <a:r>
              <a:rPr lang="en-GB" dirty="0" smtClean="0">
                <a:solidFill>
                  <a:srgbClr val="0F5494"/>
                </a:solidFill>
              </a:rPr>
              <a:t>.</a:t>
            </a:r>
            <a:r>
              <a:rPr lang="pl-PL" dirty="0" smtClean="0">
                <a:solidFill>
                  <a:srgbClr val="0F5494"/>
                </a:solidFill>
              </a:rPr>
              <a:t/>
            </a:r>
            <a:br>
              <a:rPr lang="pl-PL" dirty="0" smtClean="0">
                <a:solidFill>
                  <a:srgbClr val="0F5494"/>
                </a:solidFill>
              </a:rPr>
            </a:br>
            <a:endParaRPr lang="en-GB" dirty="0">
              <a:solidFill>
                <a:srgbClr val="0F5494"/>
              </a:solidFill>
            </a:endParaRPr>
          </a:p>
          <a:p>
            <a:pPr lvl="0"/>
            <a:r>
              <a:rPr lang="en-GB" dirty="0">
                <a:solidFill>
                  <a:srgbClr val="0F5494"/>
                </a:solidFill>
              </a:rPr>
              <a:t>New </a:t>
            </a:r>
            <a:r>
              <a:rPr lang="en-GB" dirty="0" smtClean="0">
                <a:solidFill>
                  <a:srgbClr val="0F5494"/>
                </a:solidFill>
              </a:rPr>
              <a:t>platform </a:t>
            </a:r>
            <a:r>
              <a:rPr lang="en-GB" dirty="0">
                <a:solidFill>
                  <a:srgbClr val="0F5494"/>
                </a:solidFill>
              </a:rPr>
              <a:t>for financing </a:t>
            </a:r>
            <a:r>
              <a:rPr lang="en-GB" dirty="0" smtClean="0">
                <a:solidFill>
                  <a:srgbClr val="0F5494"/>
                </a:solidFill>
              </a:rPr>
              <a:t>CE with </a:t>
            </a:r>
            <a:r>
              <a:rPr lang="en-GB" dirty="0">
                <a:solidFill>
                  <a:srgbClr val="0F5494"/>
                </a:solidFill>
              </a:rPr>
              <a:t>EIB and national promotional banks.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13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4636303"/>
              </p:ext>
            </p:extLst>
          </p:nvPr>
        </p:nvGraphicFramePr>
        <p:xfrm>
          <a:off x="899592" y="1844824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Priority Sectors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12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How will we monitor progress? 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noProof="0" dirty="0" smtClean="0"/>
              <a:t>Building on the existing indicators from the Resource Efficiency Scoreboard and the Raw Materials Scoreboard </a:t>
            </a:r>
          </a:p>
          <a:p>
            <a:pPr lvl="0"/>
            <a:endParaRPr lang="en-US" sz="1800" noProof="0" dirty="0" smtClean="0"/>
          </a:p>
          <a:p>
            <a:pPr lvl="0"/>
            <a:r>
              <a:rPr lang="en-US" sz="1800" noProof="0" dirty="0" smtClean="0"/>
              <a:t>Developing a monitoring framework for the Circular Economy in close cooperation with the European Environment Agency (EEA)</a:t>
            </a:r>
          </a:p>
          <a:p>
            <a:endParaRPr lang="en-US" noProof="0" dirty="0"/>
          </a:p>
        </p:txBody>
      </p:sp>
      <p:sp>
        <p:nvSpPr>
          <p:cNvPr id="5" name="AutoShape 4" descr="Resultado de imagen de eurost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esultado de imagen de eurost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afectadosayudasviviendacv.files.wordpress.com/2014/07/eurost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1" b="28001"/>
          <a:stretch/>
        </p:blipFill>
        <p:spPr bwMode="auto">
          <a:xfrm>
            <a:off x="1011534" y="4653136"/>
            <a:ext cx="1658636" cy="8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ea.europa.eu/++resource++eea.translations.images/pdflogo-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683284" cy="7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03800" y="2997002"/>
            <a:ext cx="3889375" cy="1008062"/>
          </a:xfrm>
        </p:spPr>
        <p:txBody>
          <a:bodyPr/>
          <a:lstStyle/>
          <a:p>
            <a:r>
              <a:rPr lang="en-US" altLang="en-US" noProof="0" dirty="0" smtClean="0"/>
              <a:t/>
            </a:r>
            <a:br>
              <a:rPr lang="en-US" altLang="en-US" noProof="0" dirty="0" smtClean="0"/>
            </a:br>
            <a:r>
              <a:rPr lang="en-US" altLang="en-US" sz="4000" noProof="0" dirty="0" smtClean="0">
                <a:solidFill>
                  <a:srgbClr val="FFC000"/>
                </a:solidFill>
              </a:rPr>
              <a:t>Waste proposals</a:t>
            </a:r>
            <a:endParaRPr lang="en-US" altLang="en-US" sz="4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942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smtClean="0"/>
              <a:t>Background</a:t>
            </a:r>
            <a:endParaRPr lang="en-US" altLang="en-US" noProof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000" noProof="0" dirty="0" smtClean="0"/>
              <a:t>Review clauses in three existing Directives</a:t>
            </a:r>
          </a:p>
          <a:p>
            <a:pPr>
              <a:spcAft>
                <a:spcPts val="1200"/>
              </a:spcAft>
            </a:pPr>
            <a:r>
              <a:rPr lang="en-US" altLang="en-US" sz="2000" dirty="0" smtClean="0"/>
              <a:t>Valuable </a:t>
            </a:r>
            <a:r>
              <a:rPr lang="en-US" altLang="en-US" sz="2000" dirty="0"/>
              <a:t>resources are </a:t>
            </a:r>
            <a:r>
              <a:rPr lang="en-US" altLang="en-US" sz="2000" dirty="0" smtClean="0"/>
              <a:t>lost even </a:t>
            </a:r>
            <a:r>
              <a:rPr lang="en-US" altLang="en-US" sz="2000" noProof="0" dirty="0" smtClean="0"/>
              <a:t>with full implementation of existing legislation – clear benefits to go beyond current targets</a:t>
            </a:r>
          </a:p>
          <a:p>
            <a:pPr>
              <a:spcAft>
                <a:spcPts val="1200"/>
              </a:spcAft>
            </a:pPr>
            <a:r>
              <a:rPr lang="en-US" altLang="en-US" sz="2000" dirty="0" smtClean="0"/>
              <a:t>Legal certainty for planning investments in waste management infrastructure</a:t>
            </a:r>
            <a:endParaRPr lang="en-US" altLang="en-US" sz="2000" noProof="0" dirty="0" smtClean="0"/>
          </a:p>
          <a:p>
            <a:pPr>
              <a:spcAft>
                <a:spcPts val="1200"/>
              </a:spcAft>
            </a:pPr>
            <a:r>
              <a:rPr lang="en-US" altLang="en-US" sz="2000" dirty="0" smtClean="0"/>
              <a:t>Discussions </a:t>
            </a:r>
            <a:r>
              <a:rPr lang="en-US" altLang="en-US" sz="2000" dirty="0"/>
              <a:t>with MS on the Commission's July 2014 waste </a:t>
            </a:r>
            <a:r>
              <a:rPr lang="en-US" altLang="en-US" sz="2000" dirty="0" smtClean="0"/>
              <a:t>proposals, many MS comments reflected in the new proposals</a:t>
            </a:r>
          </a:p>
          <a:p>
            <a:pPr>
              <a:spcAft>
                <a:spcPts val="1200"/>
              </a:spcAft>
            </a:pPr>
            <a:r>
              <a:rPr lang="en-US" altLang="en-US" sz="2000" dirty="0" smtClean="0"/>
              <a:t>New proposals: ambitious while taking account of differences between MS </a:t>
            </a:r>
            <a:endParaRPr lang="en-US" altLang="en-US" sz="2000" dirty="0"/>
          </a:p>
          <a:p>
            <a:endParaRPr lang="en-US" altLang="en-US" sz="2000" noProof="0" dirty="0" smtClean="0"/>
          </a:p>
          <a:p>
            <a:endParaRPr lang="en-US" altLang="en-US" sz="2000" noProof="0" dirty="0" smtClean="0"/>
          </a:p>
          <a:p>
            <a:endParaRPr lang="en-US" altLang="en-US" noProof="0" dirty="0" smtClean="0"/>
          </a:p>
          <a:p>
            <a:endParaRPr lang="en-US" altLang="en-US" noProof="0" dirty="0" smtClean="0"/>
          </a:p>
          <a:p>
            <a:endParaRPr lang="en-US" altLang="en-US" noProof="0" dirty="0" smtClean="0"/>
          </a:p>
          <a:p>
            <a:endParaRPr lang="en-US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0741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Problem definition </a:t>
            </a:r>
            <a:br>
              <a:rPr lang="en-US" noProof="0" dirty="0" smtClean="0"/>
            </a:br>
            <a:endParaRPr lang="en-US" noProof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100491"/>
              </p:ext>
            </p:extLst>
          </p:nvPr>
        </p:nvGraphicFramePr>
        <p:xfrm>
          <a:off x="251520" y="2636912"/>
          <a:ext cx="4650841" cy="339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74016"/>
              </p:ext>
            </p:extLst>
          </p:nvPr>
        </p:nvGraphicFramePr>
        <p:xfrm>
          <a:off x="4499992" y="2708920"/>
          <a:ext cx="46440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3168352" cy="79248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F5494"/>
                </a:solidFill>
              </a:rPr>
              <a:t>Total Waste </a:t>
            </a:r>
            <a:r>
              <a:rPr lang="en-GB" sz="2400" dirty="0" smtClean="0">
                <a:solidFill>
                  <a:srgbClr val="0F5494"/>
                </a:solidFill>
              </a:rPr>
              <a:t>Treatment</a:t>
            </a:r>
            <a:endParaRPr lang="en-GB" sz="2400" dirty="0">
              <a:solidFill>
                <a:srgbClr val="0F5494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220072" y="1772816"/>
            <a:ext cx="3629441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4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49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 smtClean="0">
                <a:solidFill>
                  <a:srgbClr val="0F5494"/>
                </a:solidFill>
              </a:rPr>
              <a:t>Municipal Waste Treatment</a:t>
            </a:r>
            <a:endParaRPr lang="en-GB" kern="0" dirty="0">
              <a:solidFill>
                <a:srgbClr val="0F5494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6237312"/>
            <a:ext cx="3600400" cy="28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4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49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000" b="1" i="1" kern="0" dirty="0" smtClean="0">
                <a:solidFill>
                  <a:srgbClr val="0F5494"/>
                </a:solidFill>
              </a:rPr>
              <a:t>2012 data, source: Eurostat 2014</a:t>
            </a:r>
            <a:endParaRPr lang="en-GB" sz="1000" b="1" i="1" kern="0" dirty="0">
              <a:solidFill>
                <a:srgbClr val="0F5494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02361" y="6245497"/>
            <a:ext cx="3600400" cy="28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4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494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000" b="1" i="1" kern="0" dirty="0" smtClean="0">
                <a:solidFill>
                  <a:srgbClr val="0F5494"/>
                </a:solidFill>
              </a:rPr>
              <a:t>2013 data, source: Eurostat 2015</a:t>
            </a:r>
            <a:endParaRPr lang="en-GB" sz="1000" b="1" i="1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Circular Economy Package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noProof="0" dirty="0" smtClean="0"/>
              <a:t>Adopted by the Commission on 2</a:t>
            </a:r>
            <a:r>
              <a:rPr lang="en-US" sz="2000" b="1" baseline="30000" noProof="0" dirty="0" smtClean="0"/>
              <a:t>nd</a:t>
            </a:r>
            <a:r>
              <a:rPr lang="en-US" sz="2000" b="1" noProof="0" dirty="0" smtClean="0"/>
              <a:t> December 2015</a:t>
            </a:r>
            <a:endParaRPr lang="en-US" sz="2000" b="1" noProof="0" dirty="0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1262389" y="3316344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3854677" y="3316344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6662989" y="3316344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66857" y="5508521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  Action Plan</a:t>
            </a:r>
          </a:p>
          <a:p>
            <a:pPr algn="ctr"/>
            <a:r>
              <a:rPr lang="en-US" sz="1600" b="1" dirty="0" smtClean="0"/>
              <a:t>Communication</a:t>
            </a:r>
          </a:p>
        </p:txBody>
      </p:sp>
      <p:sp>
        <p:nvSpPr>
          <p:cNvPr id="11" name="Plus 10"/>
          <p:cNvSpPr/>
          <p:nvPr/>
        </p:nvSpPr>
        <p:spPr bwMode="auto">
          <a:xfrm>
            <a:off x="3141623" y="3964416"/>
            <a:ext cx="425022" cy="432048"/>
          </a:xfrm>
          <a:prstGeom prst="mathPlus">
            <a:avLst/>
          </a:prstGeom>
          <a:solidFill>
            <a:srgbClr val="0F549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5870901" y="3964416"/>
            <a:ext cx="425022" cy="432048"/>
          </a:xfrm>
          <a:prstGeom prst="mathPlus">
            <a:avLst/>
          </a:prstGeom>
          <a:solidFill>
            <a:srgbClr val="0F549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5116" y="5559624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List of Follow-up </a:t>
            </a:r>
          </a:p>
          <a:p>
            <a:pPr algn="ctr"/>
            <a:r>
              <a:rPr lang="en-US" sz="1600" b="1" dirty="0" smtClean="0"/>
              <a:t>Initiatives (Annex)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3443" y="5559623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Legislative </a:t>
            </a:r>
          </a:p>
          <a:p>
            <a:pPr algn="ctr"/>
            <a:r>
              <a:rPr lang="en-GB" sz="1600" b="1" dirty="0" smtClean="0"/>
              <a:t>proposals </a:t>
            </a:r>
            <a:r>
              <a:rPr lang="en-GB" sz="1600" b="1" dirty="0"/>
              <a:t>on waste 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7402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850" y="1811610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3200" b="1" i="1">
              <a:solidFill>
                <a:srgbClr val="0F0F0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90575" y="1668735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1087438" indent="-3746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2700" b="1">
              <a:solidFill>
                <a:srgbClr val="0F0F0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085" name="Rectangle 23"/>
          <p:cNvSpPr>
            <a:spLocks noChangeArrowheads="1"/>
          </p:cNvSpPr>
          <p:nvPr/>
        </p:nvSpPr>
        <p:spPr bwMode="auto">
          <a:xfrm>
            <a:off x="323850" y="98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pl-PL" alt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430213" y="2205038"/>
            <a:ext cx="8713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787900" y="2924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2103438" y="2943225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Some key conclusions from IA work 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3898776" cy="639762"/>
          </a:xfrm>
        </p:spPr>
        <p:txBody>
          <a:bodyPr/>
          <a:lstStyle/>
          <a:p>
            <a:r>
              <a:rPr lang="en-US" altLang="en-US" sz="2000" noProof="0" dirty="0" smtClean="0"/>
              <a:t>From the quantitative assessment: </a:t>
            </a:r>
            <a:endParaRPr lang="en-US" altLang="en-US" sz="2000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708921"/>
            <a:ext cx="3898776" cy="3273226"/>
          </a:xfrm>
        </p:spPr>
        <p:txBody>
          <a:bodyPr/>
          <a:lstStyle/>
          <a:p>
            <a:endParaRPr lang="en-US" altLang="en-US" sz="1400" noProof="0" dirty="0" smtClean="0"/>
          </a:p>
          <a:p>
            <a:r>
              <a:rPr lang="en-US" altLang="en-US" sz="1400" noProof="0" dirty="0" smtClean="0"/>
              <a:t>Higher recycling targets lead to higher benefits</a:t>
            </a:r>
          </a:p>
          <a:p>
            <a:endParaRPr lang="en-US" altLang="en-US" sz="1400" noProof="0" dirty="0" smtClean="0"/>
          </a:p>
          <a:p>
            <a:r>
              <a:rPr lang="en-US" altLang="en-US" sz="1400" dirty="0" smtClean="0"/>
              <a:t>Assessing landfill reduction targets requires taking account of both quantifiable and non-quantifiable costs and benefits</a:t>
            </a:r>
            <a:endParaRPr lang="en-US" altLang="en-US" noProof="0" dirty="0" smtClean="0"/>
          </a:p>
          <a:p>
            <a:endParaRPr lang="en-US" altLang="en-US" noProof="0" dirty="0" smtClean="0"/>
          </a:p>
          <a:p>
            <a:endParaRPr lang="en-US" altLang="en-US" noProof="0" dirty="0" smtClean="0"/>
          </a:p>
          <a:p>
            <a:endParaRPr lang="en-US" altLang="en-US" noProof="0" dirty="0" smtClean="0"/>
          </a:p>
          <a:p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87900" y="2060848"/>
            <a:ext cx="3898900" cy="639762"/>
          </a:xfrm>
        </p:spPr>
        <p:txBody>
          <a:bodyPr/>
          <a:lstStyle/>
          <a:p>
            <a:r>
              <a:rPr lang="en-US" altLang="en-US" sz="2000" noProof="0" dirty="0" smtClean="0"/>
              <a:t>From the qualitative assessment</a:t>
            </a:r>
            <a:endParaRPr lang="en-US" sz="2000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87900" y="2708921"/>
            <a:ext cx="3898900" cy="3273226"/>
          </a:xfrm>
        </p:spPr>
        <p:txBody>
          <a:bodyPr/>
          <a:lstStyle/>
          <a:p>
            <a:endParaRPr lang="en-US" altLang="en-US" sz="1400" noProof="0" dirty="0" smtClean="0"/>
          </a:p>
          <a:p>
            <a:r>
              <a:rPr lang="en-US" altLang="en-US" sz="1400" noProof="0" dirty="0" smtClean="0"/>
              <a:t>Each assessed variant contributes to simplification, better implementation, best practices and coherence </a:t>
            </a:r>
          </a:p>
          <a:p>
            <a:endParaRPr lang="en-US" altLang="en-US" sz="1400" noProof="0" dirty="0" smtClean="0"/>
          </a:p>
          <a:p>
            <a:r>
              <a:rPr lang="en-US" altLang="en-US" sz="1400" noProof="0" dirty="0" smtClean="0"/>
              <a:t>Moderate targets preferable at this </a:t>
            </a:r>
            <a:r>
              <a:rPr lang="en-US" altLang="en-US" sz="1400" dirty="0"/>
              <a:t>stage, but with </a:t>
            </a:r>
            <a:r>
              <a:rPr lang="en-US" altLang="en-US" sz="1400" noProof="0" dirty="0" smtClean="0"/>
              <a:t>review clauses </a:t>
            </a:r>
          </a:p>
          <a:p>
            <a:endParaRPr lang="en-US" altLang="en-US" sz="1400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89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4140200" cy="3024162"/>
          </a:xfrm>
        </p:spPr>
        <p:txBody>
          <a:bodyPr/>
          <a:lstStyle/>
          <a:p>
            <a:r>
              <a:rPr lang="en-US" altLang="en-US" sz="4800" noProof="0" dirty="0" smtClean="0"/>
              <a:t>Main </a:t>
            </a:r>
            <a:r>
              <a:rPr lang="en-US" altLang="en-US" sz="3600" noProof="0" dirty="0" smtClean="0"/>
              <a:t/>
            </a:r>
            <a:br>
              <a:rPr lang="en-US" altLang="en-US" sz="3600" noProof="0" dirty="0" smtClean="0"/>
            </a:br>
            <a:r>
              <a:rPr lang="en-US" altLang="en-US" sz="3600" noProof="0" dirty="0" smtClean="0">
                <a:solidFill>
                  <a:srgbClr val="FFC000"/>
                </a:solidFill>
              </a:rPr>
              <a:t>elements</a:t>
            </a:r>
            <a:r>
              <a:rPr lang="en-US" altLang="en-US" sz="3600" noProof="0" dirty="0" smtClean="0"/>
              <a:t> of </a:t>
            </a:r>
            <a:br>
              <a:rPr lang="en-US" altLang="en-US" sz="3600" noProof="0" dirty="0" smtClean="0"/>
            </a:br>
            <a:r>
              <a:rPr lang="en-US" altLang="en-US" sz="3600" noProof="0" dirty="0" smtClean="0"/>
              <a:t>the </a:t>
            </a:r>
            <a:r>
              <a:rPr lang="en-US" altLang="en-US" sz="4800" noProof="0" dirty="0" smtClean="0">
                <a:solidFill>
                  <a:srgbClr val="FFC000"/>
                </a:solidFill>
              </a:rPr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32977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23850" y="1268413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3200" b="1" i="1">
              <a:solidFill>
                <a:srgbClr val="0F0F0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90575" y="1125538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1087438" indent="-3746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2700" b="1">
              <a:solidFill>
                <a:srgbClr val="0F0F0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787900" y="2924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103438" y="2943225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r>
              <a:rPr lang="en-US" dirty="0"/>
              <a:t>and Calculation Rules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496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1" noProof="0" dirty="0" smtClean="0"/>
              <a:t>Definitions:</a:t>
            </a:r>
            <a:endParaRPr lang="pl-PL" altLang="en-US" sz="1600" b="1" noProof="0" dirty="0" smtClean="0"/>
          </a:p>
          <a:p>
            <a:r>
              <a:rPr lang="en-US" altLang="en-US" sz="1600" noProof="0" dirty="0" smtClean="0"/>
              <a:t>Municipal waste (OECD/Eurostat-based)</a:t>
            </a:r>
          </a:p>
          <a:p>
            <a:r>
              <a:rPr lang="en-US" altLang="en-US" sz="1600" noProof="0" dirty="0" smtClean="0"/>
              <a:t>Backfilling, construction and demolition waste  </a:t>
            </a:r>
          </a:p>
          <a:p>
            <a:r>
              <a:rPr lang="en-US" altLang="en-US" sz="1600" dirty="0" smtClean="0"/>
              <a:t>Preparation for reuse</a:t>
            </a:r>
          </a:p>
          <a:p>
            <a:pPr marL="0" indent="0">
              <a:buNone/>
            </a:pPr>
            <a:r>
              <a:rPr lang="en-US" altLang="en-US" sz="1600" b="1" dirty="0" smtClean="0"/>
              <a:t>Calculation </a:t>
            </a:r>
            <a:r>
              <a:rPr lang="en-US" altLang="en-US" sz="1600" b="1" dirty="0"/>
              <a:t>rules:</a:t>
            </a:r>
          </a:p>
          <a:p>
            <a:r>
              <a:rPr lang="en-US" altLang="en-US" sz="1600" dirty="0"/>
              <a:t>A single method</a:t>
            </a:r>
          </a:p>
          <a:p>
            <a:r>
              <a:rPr lang="en-US" altLang="en-US" sz="1600" noProof="0" dirty="0" smtClean="0"/>
              <a:t>Main rule: input to the final recycling</a:t>
            </a:r>
          </a:p>
          <a:p>
            <a:r>
              <a:rPr lang="en-US" altLang="en-US" sz="1600" noProof="0" dirty="0" smtClean="0"/>
              <a:t>Derogation: output of sorting operation if losses are &lt; 10% and tracking system is in place </a:t>
            </a:r>
            <a:endParaRPr lang="pl-PL" altLang="en-US" sz="1600" noProof="0" dirty="0" smtClean="0"/>
          </a:p>
          <a:p>
            <a:pPr marL="0" indent="0">
              <a:buNone/>
            </a:pPr>
            <a:r>
              <a:rPr lang="en-GB" sz="1600" b="1" dirty="0"/>
              <a:t>New calculation rules to cover : </a:t>
            </a:r>
            <a:endParaRPr lang="pl-PL" sz="1600" b="1" dirty="0"/>
          </a:p>
          <a:p>
            <a:r>
              <a:rPr lang="en-GB" sz="1600" dirty="0"/>
              <a:t>Output of recognised re-use centres and products prepared for reuse by deposit-refund schemes; </a:t>
            </a:r>
            <a:endParaRPr lang="pl-PL" sz="1600" dirty="0"/>
          </a:p>
          <a:p>
            <a:r>
              <a:rPr lang="en-GB" sz="1600" dirty="0"/>
              <a:t>Metal recycling from energy recovery</a:t>
            </a:r>
            <a:endParaRPr lang="en-US" altLang="en-US" sz="1600" dirty="0"/>
          </a:p>
          <a:p>
            <a:endParaRPr lang="pl-PL" sz="1600" dirty="0">
              <a:solidFill>
                <a:srgbClr val="FF0000"/>
              </a:solidFill>
            </a:endParaRPr>
          </a:p>
          <a:p>
            <a:pPr lvl="1"/>
            <a:endParaRPr lang="en-US" altLang="en-US" sz="1600" noProof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8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New targets municipal waste - recycling 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940152" y="1844824"/>
            <a:ext cx="2664296" cy="4353744"/>
          </a:xfrm>
        </p:spPr>
        <p:txBody>
          <a:bodyPr/>
          <a:lstStyle/>
          <a:p>
            <a:endParaRPr lang="en-US" altLang="en-US" sz="1600" noProof="0" dirty="0" smtClean="0"/>
          </a:p>
          <a:p>
            <a:pPr>
              <a:spcAft>
                <a:spcPts val="1200"/>
              </a:spcAft>
            </a:pPr>
            <a:r>
              <a:rPr lang="en-US" altLang="en-US" sz="1600" noProof="0" dirty="0" smtClean="0"/>
              <a:t>One calculation method (method 4) based on effective recycling by 2025</a:t>
            </a:r>
          </a:p>
          <a:p>
            <a:pPr>
              <a:spcAft>
                <a:spcPts val="1200"/>
              </a:spcAft>
            </a:pPr>
            <a:r>
              <a:rPr lang="en-US" altLang="en-US" sz="1600" dirty="0" smtClean="0"/>
              <a:t>Possible </a:t>
            </a:r>
            <a:r>
              <a:rPr lang="en-US" altLang="en-US" sz="1600" dirty="0"/>
              <a:t>5-year  extension for 7 MS recycling less than 20% in </a:t>
            </a:r>
            <a:r>
              <a:rPr lang="en-US" altLang="en-US" sz="1600" dirty="0" smtClean="0"/>
              <a:t>2013</a:t>
            </a:r>
          </a:p>
          <a:p>
            <a:pPr>
              <a:spcAft>
                <a:spcPts val="1200"/>
              </a:spcAft>
            </a:pPr>
            <a:r>
              <a:rPr lang="en-US" altLang="en-US" sz="1600" dirty="0"/>
              <a:t>Review clause (2025) to consider more stringent targets</a:t>
            </a:r>
            <a:endParaRPr lang="en-US" altLang="en-US" sz="2400" dirty="0"/>
          </a:p>
          <a:p>
            <a:endParaRPr lang="en-US" altLang="en-US" sz="1600" dirty="0"/>
          </a:p>
          <a:p>
            <a:endParaRPr lang="en-US" altLang="en-US" sz="1600" noProof="0" dirty="0" smtClean="0"/>
          </a:p>
          <a:p>
            <a:endParaRPr lang="en-US" altLang="en-US" sz="1600" noProof="0" dirty="0" smtClean="0"/>
          </a:p>
          <a:p>
            <a:endParaRPr lang="en-US" noProof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731788"/>
              </p:ext>
            </p:extLst>
          </p:nvPr>
        </p:nvGraphicFramePr>
        <p:xfrm>
          <a:off x="323528" y="1916832"/>
          <a:ext cx="53285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23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New targets municipal waste - landfilling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940152" y="2348880"/>
            <a:ext cx="2808312" cy="3849688"/>
          </a:xfrm>
        </p:spPr>
        <p:txBody>
          <a:bodyPr/>
          <a:lstStyle/>
          <a:p>
            <a:r>
              <a:rPr lang="en-US" altLang="en-US" sz="1600" noProof="0" dirty="0" smtClean="0"/>
              <a:t>By 2030 : max 10% landfilling of MSW</a:t>
            </a:r>
          </a:p>
          <a:p>
            <a:endParaRPr lang="en-US" altLang="en-US" sz="1600" noProof="0" dirty="0" smtClean="0"/>
          </a:p>
          <a:p>
            <a:r>
              <a:rPr lang="en-US" altLang="en-US" sz="1600" noProof="0" dirty="0" smtClean="0"/>
              <a:t>Possible 5-year time extension for the same 7 MS as for the recycling rate</a:t>
            </a:r>
          </a:p>
          <a:p>
            <a:endParaRPr lang="en-US" altLang="en-US" sz="1600" noProof="0" dirty="0" smtClean="0"/>
          </a:p>
          <a:p>
            <a:r>
              <a:rPr lang="en-US" altLang="en-US" sz="1600" noProof="0" dirty="0" smtClean="0"/>
              <a:t>Review clause (2025) </a:t>
            </a:r>
            <a:r>
              <a:rPr lang="en-US" altLang="en-US" sz="1600" dirty="0"/>
              <a:t>to consider more </a:t>
            </a:r>
            <a:r>
              <a:rPr lang="en-US" altLang="en-US" sz="1600" noProof="0" dirty="0" smtClean="0"/>
              <a:t>stringent targets </a:t>
            </a:r>
          </a:p>
          <a:p>
            <a:endParaRPr lang="en-US" noProof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783424"/>
              </p:ext>
            </p:extLst>
          </p:nvPr>
        </p:nvGraphicFramePr>
        <p:xfrm>
          <a:off x="971600" y="2060848"/>
          <a:ext cx="4104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New targets – packaging waste recycling</a:t>
            </a:r>
            <a:endParaRPr lang="en-US" noProof="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540294"/>
              </p:ext>
            </p:extLst>
          </p:nvPr>
        </p:nvGraphicFramePr>
        <p:xfrm>
          <a:off x="179512" y="2204864"/>
          <a:ext cx="87849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035103" y="5733256"/>
            <a:ext cx="7137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Clarification </a:t>
            </a:r>
            <a:r>
              <a:rPr lang="en-GB" altLang="en-US" sz="1600" dirty="0"/>
              <a:t>on </a:t>
            </a:r>
            <a:r>
              <a:rPr lang="en-GB" altLang="en-US" sz="1600" dirty="0" smtClean="0"/>
              <a:t>calculation rules (same </a:t>
            </a:r>
            <a:r>
              <a:rPr lang="en-GB" altLang="en-US" sz="1600" dirty="0"/>
              <a:t>as for municipal waste)</a:t>
            </a:r>
            <a:endParaRPr lang="fr-BE" alt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Repeal </a:t>
            </a:r>
            <a:r>
              <a:rPr lang="en-GB" altLang="en-US" sz="1600" dirty="0"/>
              <a:t>of the recovery and max recycling targets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New </a:t>
            </a:r>
            <a:r>
              <a:rPr lang="en-GB" altLang="en-US" sz="1600" dirty="0"/>
              <a:t>target for aluminium </a:t>
            </a:r>
          </a:p>
        </p:txBody>
      </p:sp>
    </p:spTree>
    <p:extLst>
      <p:ext uri="{BB962C8B-B14F-4D97-AF65-F5344CB8AC3E}">
        <p14:creationId xmlns:p14="http://schemas.microsoft.com/office/powerpoint/2010/main" val="21941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23850" y="1268413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3200" b="1" i="1">
              <a:solidFill>
                <a:srgbClr val="0F0F0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90575" y="1125538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1087438" indent="-3746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2700" b="1">
              <a:solidFill>
                <a:srgbClr val="0F0F0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3" name="Rectangle 23"/>
          <p:cNvSpPr>
            <a:spLocks noChangeArrowheads="1"/>
          </p:cNvSpPr>
          <p:nvPr/>
        </p:nvSpPr>
        <p:spPr bwMode="auto">
          <a:xfrm>
            <a:off x="323850" y="98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pl-PL" alt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430213" y="2205038"/>
            <a:ext cx="8713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787900" y="2924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103438" y="2943225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Prevention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 smtClean="0"/>
              <a:t>Focus on food waste, textile, WEEE, furniture, critical raw materials </a:t>
            </a:r>
          </a:p>
          <a:p>
            <a:endParaRPr lang="en-US" sz="2000" noProof="0" dirty="0" smtClean="0"/>
          </a:p>
          <a:p>
            <a:r>
              <a:rPr lang="en-US" sz="2000" noProof="0" dirty="0" smtClean="0"/>
              <a:t>Target to be set </a:t>
            </a:r>
            <a:r>
              <a:rPr lang="en-US" sz="2000" dirty="0"/>
              <a:t>at national </a:t>
            </a:r>
            <a:r>
              <a:rPr lang="en-US" sz="2000" noProof="0" dirty="0" smtClean="0"/>
              <a:t>level on disposed/incinerated waste (max kg/</a:t>
            </a:r>
            <a:r>
              <a:rPr lang="en-US" sz="2000" noProof="0" dirty="0" err="1" smtClean="0"/>
              <a:t>inhab</a:t>
            </a:r>
            <a:r>
              <a:rPr lang="en-US" sz="2000" noProof="0" dirty="0" smtClean="0"/>
              <a:t>) </a:t>
            </a:r>
          </a:p>
          <a:p>
            <a:endParaRPr lang="en-US" sz="2000" noProof="0" dirty="0" smtClean="0"/>
          </a:p>
          <a:p>
            <a:r>
              <a:rPr lang="en-US" sz="2000" noProof="0" dirty="0" smtClean="0"/>
              <a:t>Extended Producer Responsibility – links between fees paid and recyclability/reparability 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61600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3850" y="1268413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3200" b="1" i="1">
              <a:solidFill>
                <a:srgbClr val="0F0F0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90575" y="1125538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1087438" indent="-3746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2700" b="1">
              <a:solidFill>
                <a:srgbClr val="0F0F0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1" name="Rectangle 23"/>
          <p:cNvSpPr>
            <a:spLocks noChangeArrowheads="1"/>
          </p:cNvSpPr>
          <p:nvPr/>
        </p:nvSpPr>
        <p:spPr bwMode="auto">
          <a:xfrm>
            <a:off x="323850" y="98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pl-PL" alt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30213" y="2205038"/>
            <a:ext cx="8713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787900" y="2924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2103438" y="2943225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Simplification and data quality 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noProof="0" dirty="0" smtClean="0"/>
          </a:p>
          <a:p>
            <a:r>
              <a:rPr lang="en-US" altLang="en-US" sz="2000" noProof="0" dirty="0" smtClean="0"/>
              <a:t>Simplification: </a:t>
            </a:r>
          </a:p>
          <a:p>
            <a:pPr lvl="1"/>
            <a:r>
              <a:rPr lang="en-US" altLang="en-US" sz="1800" noProof="0" dirty="0" smtClean="0"/>
              <a:t>Reporting – no more implementation reports</a:t>
            </a:r>
          </a:p>
          <a:p>
            <a:pPr lvl="1"/>
            <a:r>
              <a:rPr lang="en-US" altLang="en-US" sz="1800" noProof="0" dirty="0" smtClean="0"/>
              <a:t>Additional exemptions for SMEs</a:t>
            </a:r>
          </a:p>
          <a:p>
            <a:pPr lvl="1"/>
            <a:endParaRPr lang="en-US" altLang="en-US" sz="1800" noProof="0" dirty="0" smtClean="0"/>
          </a:p>
          <a:p>
            <a:pPr lvl="1"/>
            <a:endParaRPr lang="en-US" altLang="en-US" sz="1800" noProof="0" dirty="0" smtClean="0"/>
          </a:p>
          <a:p>
            <a:r>
              <a:rPr lang="en-US" altLang="en-US" sz="2000" noProof="0" dirty="0" smtClean="0"/>
              <a:t>Better data:</a:t>
            </a:r>
          </a:p>
          <a:p>
            <a:pPr lvl="1"/>
            <a:r>
              <a:rPr lang="en-US" altLang="en-US" sz="1800" noProof="0" dirty="0" smtClean="0"/>
              <a:t>Quality check report  </a:t>
            </a:r>
          </a:p>
          <a:p>
            <a:pPr lvl="1"/>
            <a:r>
              <a:rPr lang="en-US" altLang="en-US" sz="1800" noProof="0" dirty="0" smtClean="0"/>
              <a:t>National electronic registers </a:t>
            </a:r>
          </a:p>
          <a:p>
            <a:pPr lvl="1"/>
            <a:endParaRPr lang="en-US" altLang="en-US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529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3850" y="1268413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3200" b="1" i="1">
              <a:solidFill>
                <a:srgbClr val="0F0F0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90575" y="1125538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1087438" indent="-3746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2700" b="1">
              <a:solidFill>
                <a:srgbClr val="0F0F0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3" name="Rectangle 23"/>
          <p:cNvSpPr>
            <a:spLocks noChangeArrowheads="1"/>
          </p:cNvSpPr>
          <p:nvPr/>
        </p:nvSpPr>
        <p:spPr bwMode="auto">
          <a:xfrm>
            <a:off x="323850" y="98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pl-PL" alt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47650" y="1268413"/>
            <a:ext cx="8316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333399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30213" y="2205038"/>
            <a:ext cx="8713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787900" y="2924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103438" y="2943225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595" name="Rectangle 1"/>
          <p:cNvSpPr>
            <a:spLocks noChangeArrowheads="1"/>
          </p:cNvSpPr>
          <p:nvPr/>
        </p:nvSpPr>
        <p:spPr bwMode="auto">
          <a:xfrm>
            <a:off x="406400" y="1665288"/>
            <a:ext cx="79517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>
              <a:solidFill>
                <a:srgbClr val="333399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GB" altLang="en-US" sz="2200" dirty="0" smtClean="0">
                <a:solidFill>
                  <a:srgbClr val="333399"/>
                </a:solidFill>
                <a:ea typeface="MS PGothic" pitchFamily="34" charset="-128"/>
              </a:rPr>
              <a:t> </a:t>
            </a:r>
            <a:endParaRPr lang="en-GB" altLang="en-US" sz="2200" dirty="0">
              <a:solidFill>
                <a:srgbClr val="333399"/>
              </a:solidFill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Best Practices 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noProof="0" dirty="0" smtClean="0"/>
              <a:t>Commission (with the support of EEA) – report 3 years ahead of the target deadline:</a:t>
            </a:r>
          </a:p>
          <a:p>
            <a:endParaRPr lang="en-US" altLang="en-US" sz="2000" noProof="0" dirty="0" smtClean="0"/>
          </a:p>
          <a:p>
            <a:pPr lvl="1"/>
            <a:r>
              <a:rPr lang="en-US" altLang="en-US" sz="1800" noProof="0" dirty="0" smtClean="0"/>
              <a:t>Identification of MS at risk of not meeting the targets </a:t>
            </a:r>
          </a:p>
          <a:p>
            <a:pPr lvl="1"/>
            <a:r>
              <a:rPr lang="en-US" altLang="en-US" sz="1800" noProof="0" dirty="0" smtClean="0"/>
              <a:t>Recommendations</a:t>
            </a:r>
          </a:p>
          <a:p>
            <a:endParaRPr lang="en-US" altLang="en-US" sz="2000" noProof="0" dirty="0" smtClean="0"/>
          </a:p>
          <a:p>
            <a:r>
              <a:rPr lang="en-US" altLang="en-US" sz="2000" noProof="0" dirty="0" smtClean="0"/>
              <a:t>MS to put in place economic instruments aligned with the waste hierarchy – report every 5 years to COM</a:t>
            </a:r>
          </a:p>
          <a:p>
            <a:endParaRPr lang="en-US" altLang="en-US" sz="2000" noProof="0" dirty="0" smtClean="0"/>
          </a:p>
          <a:p>
            <a:r>
              <a:rPr lang="en-US" altLang="en-US" sz="2000" dirty="0"/>
              <a:t>Implementation Plan for MS notifying use of a time </a:t>
            </a:r>
            <a:r>
              <a:rPr lang="en-US" altLang="en-US" sz="2000" dirty="0" smtClean="0"/>
              <a:t>extension + </a:t>
            </a:r>
            <a:r>
              <a:rPr lang="en-US" altLang="en-US" sz="2000" dirty="0"/>
              <a:t>technical assistance from COM </a:t>
            </a:r>
          </a:p>
          <a:p>
            <a:endParaRPr lang="en-US" altLang="en-US" sz="2000" noProof="0" dirty="0" smtClean="0"/>
          </a:p>
          <a:p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2495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3850" y="1268413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algn="ctr" eaLnBrk="1" hangingPunct="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3200" b="1" i="1">
              <a:solidFill>
                <a:srgbClr val="0F0F0F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90575" y="1125538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1087438" indent="-3746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4F8851"/>
              </a:buClr>
              <a:buSzPct val="80000"/>
              <a:buFont typeface="Wingdings" pitchFamily="2" charset="2"/>
              <a:buNone/>
            </a:pPr>
            <a:endParaRPr lang="pl-PL" altLang="en-US" sz="2700" b="1">
              <a:solidFill>
                <a:srgbClr val="0F0F0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3" name="Rectangle 23"/>
          <p:cNvSpPr>
            <a:spLocks noChangeArrowheads="1"/>
          </p:cNvSpPr>
          <p:nvPr/>
        </p:nvSpPr>
        <p:spPr bwMode="auto">
          <a:xfrm>
            <a:off x="323850" y="98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pl-PL" alt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47650" y="1268413"/>
            <a:ext cx="8316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333399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30213" y="2205038"/>
            <a:ext cx="8713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en-GB" altLang="en-US" sz="2400" b="1">
              <a:solidFill>
                <a:srgbClr val="333399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787900" y="2924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103438" y="2943225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l-PL" alt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595" name="Rectangle 1"/>
          <p:cNvSpPr>
            <a:spLocks noChangeArrowheads="1"/>
          </p:cNvSpPr>
          <p:nvPr/>
        </p:nvSpPr>
        <p:spPr bwMode="auto">
          <a:xfrm>
            <a:off x="406400" y="1665288"/>
            <a:ext cx="79517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>
              <a:solidFill>
                <a:srgbClr val="333399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GB" altLang="en-US" sz="2200" dirty="0" smtClean="0">
                <a:solidFill>
                  <a:srgbClr val="333399"/>
                </a:solidFill>
                <a:ea typeface="MS PGothic" pitchFamily="34" charset="-128"/>
              </a:rPr>
              <a:t> </a:t>
            </a:r>
            <a:endParaRPr lang="en-GB" altLang="en-US" sz="2200" dirty="0">
              <a:solidFill>
                <a:srgbClr val="333399"/>
              </a:solidFill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altLang="en-US" sz="3200" dirty="0">
                <a:ea typeface="MS PGothic" pitchFamily="34" charset="-128"/>
                <a:cs typeface="Arial" charset="0"/>
              </a:rPr>
              <a:t>Key </a:t>
            </a:r>
            <a:r>
              <a:rPr lang="fr-BE" altLang="en-US" sz="3200" dirty="0" err="1">
                <a:ea typeface="MS PGothic" pitchFamily="34" charset="-128"/>
                <a:cs typeface="Arial" charset="0"/>
              </a:rPr>
              <a:t>differences</a:t>
            </a:r>
            <a:r>
              <a:rPr lang="fr-BE" altLang="en-US" sz="3200" dirty="0">
                <a:ea typeface="MS PGothic" pitchFamily="34" charset="-128"/>
                <a:cs typeface="Arial" charset="0"/>
              </a:rPr>
              <a:t> </a:t>
            </a:r>
            <a:r>
              <a:rPr lang="fr-BE" altLang="en-US" sz="3200" dirty="0" err="1">
                <a:ea typeface="MS PGothic" pitchFamily="34" charset="-128"/>
                <a:cs typeface="Arial" charset="0"/>
              </a:rPr>
              <a:t>compared</a:t>
            </a:r>
            <a:r>
              <a:rPr lang="fr-BE" altLang="en-US" sz="3200" dirty="0">
                <a:ea typeface="MS PGothic" pitchFamily="34" charset="-128"/>
                <a:cs typeface="Arial" charset="0"/>
              </a:rPr>
              <a:t> to the 2014 </a:t>
            </a:r>
            <a:r>
              <a:rPr lang="fr-BE" altLang="en-US" sz="3200" dirty="0" err="1">
                <a:ea typeface="MS PGothic" pitchFamily="34" charset="-128"/>
                <a:cs typeface="Arial" charset="0"/>
              </a:rPr>
              <a:t>proposal</a:t>
            </a:r>
            <a:endParaRPr lang="fr-BE" altLang="en-US" sz="3200" dirty="0">
              <a:ea typeface="MS PGothic" pitchFamily="34" charset="-128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en-GB" altLang="en-US" dirty="0">
                <a:ea typeface="MS PGothic" pitchFamily="34" charset="-128"/>
                <a:cs typeface="Arial" charset="0"/>
              </a:rPr>
              <a:t>More integrated approach: s</a:t>
            </a:r>
            <a:r>
              <a:rPr lang="fr-BE" altLang="en-US" dirty="0" err="1">
                <a:ea typeface="MS PGothic" pitchFamily="34" charset="-128"/>
                <a:cs typeface="Arial" charset="0"/>
              </a:rPr>
              <a:t>upporting</a:t>
            </a:r>
            <a:r>
              <a:rPr lang="fr-BE" altLang="en-US" dirty="0">
                <a:ea typeface="MS PGothic" pitchFamily="34" charset="-128"/>
                <a:cs typeface="Arial" charset="0"/>
              </a:rPr>
              <a:t> </a:t>
            </a:r>
            <a:r>
              <a:rPr lang="fr-BE" altLang="en-US" dirty="0" err="1">
                <a:ea typeface="MS PGothic" pitchFamily="34" charset="-128"/>
                <a:cs typeface="Arial" charset="0"/>
              </a:rPr>
              <a:t>measures</a:t>
            </a:r>
            <a:r>
              <a:rPr lang="fr-BE" altLang="en-US" dirty="0">
                <a:ea typeface="MS PGothic" pitchFamily="34" charset="-128"/>
                <a:cs typeface="Arial" charset="0"/>
              </a:rPr>
              <a:t> in the Action Plan</a:t>
            </a:r>
          </a:p>
          <a:p>
            <a:pPr>
              <a:spcAft>
                <a:spcPts val="600"/>
              </a:spcAft>
            </a:pPr>
            <a:r>
              <a:rPr lang="fr-BE" altLang="en-US" sz="2000" dirty="0">
                <a:ea typeface="MS PGothic" pitchFamily="34" charset="-128"/>
                <a:cs typeface="Arial" charset="0"/>
              </a:rPr>
              <a:t>More </a:t>
            </a:r>
            <a:r>
              <a:rPr lang="fr-BE" altLang="en-US" sz="2000" dirty="0" err="1">
                <a:ea typeface="MS PGothic" pitchFamily="34" charset="-128"/>
                <a:cs typeface="Arial" charset="0"/>
              </a:rPr>
              <a:t>coherent</a:t>
            </a:r>
            <a:r>
              <a:rPr lang="fr-BE" altLang="en-US" sz="2000" dirty="0">
                <a:ea typeface="MS PGothic" pitchFamily="34" charset="-128"/>
                <a:cs typeface="Arial" charset="0"/>
              </a:rPr>
              <a:t> and </a:t>
            </a:r>
            <a:r>
              <a:rPr lang="fr-BE" altLang="en-US" sz="2000" dirty="0" err="1">
                <a:ea typeface="MS PGothic" pitchFamily="34" charset="-128"/>
                <a:cs typeface="Arial" charset="0"/>
              </a:rPr>
              <a:t>balanced</a:t>
            </a:r>
            <a:r>
              <a:rPr lang="fr-BE" altLang="en-US" sz="2000" dirty="0">
                <a:ea typeface="MS PGothic" pitchFamily="34" charset="-128"/>
                <a:cs typeface="Arial" charset="0"/>
              </a:rPr>
              <a:t> </a:t>
            </a:r>
            <a:r>
              <a:rPr lang="fr-BE" altLang="en-US" sz="2000" dirty="0" err="1" smtClean="0">
                <a:ea typeface="MS PGothic" pitchFamily="34" charset="-128"/>
                <a:cs typeface="Arial" charset="0"/>
              </a:rPr>
              <a:t>targets</a:t>
            </a:r>
            <a:r>
              <a:rPr lang="fr-BE" altLang="en-US" sz="2000" dirty="0" smtClean="0">
                <a:ea typeface="MS PGothic" pitchFamily="34" charset="-128"/>
                <a:cs typeface="Arial" charset="0"/>
              </a:rPr>
              <a:t> </a:t>
            </a:r>
            <a:endParaRPr lang="fr-BE" altLang="en-US" dirty="0" smtClean="0">
              <a:ea typeface="MS PGothic" pitchFamily="34" charset="-128"/>
              <a:cs typeface="Arial" charset="0"/>
            </a:endParaRPr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fr-BE" altLang="en-US" dirty="0" err="1" smtClean="0">
                <a:ea typeface="MS PGothic" pitchFamily="34" charset="-128"/>
                <a:cs typeface="Arial" charset="0"/>
              </a:rPr>
              <a:t>Greater</a:t>
            </a:r>
            <a:r>
              <a:rPr lang="fr-BE" altLang="en-US" dirty="0" smtClean="0">
                <a:ea typeface="MS PGothic" pitchFamily="34" charset="-128"/>
                <a:cs typeface="Arial" charset="0"/>
              </a:rPr>
              <a:t> use of </a:t>
            </a:r>
            <a:r>
              <a:rPr lang="fr-BE" altLang="en-US" dirty="0" err="1" smtClean="0">
                <a:ea typeface="MS PGothic" pitchFamily="34" charset="-128"/>
                <a:cs typeface="Arial" charset="0"/>
              </a:rPr>
              <a:t>economic</a:t>
            </a:r>
            <a:r>
              <a:rPr lang="fr-BE" altLang="en-US" dirty="0" smtClean="0">
                <a:ea typeface="MS PGothic" pitchFamily="34" charset="-128"/>
                <a:cs typeface="Arial" charset="0"/>
              </a:rPr>
              <a:t> instruments</a:t>
            </a:r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fr-BE" altLang="en-US" dirty="0" smtClean="0">
                <a:ea typeface="MS PGothic" pitchFamily="34" charset="-128"/>
                <a:cs typeface="Arial" charset="0"/>
              </a:rPr>
              <a:t>More </a:t>
            </a:r>
            <a:r>
              <a:rPr lang="fr-BE" altLang="en-US" dirty="0" err="1">
                <a:ea typeface="MS PGothic" pitchFamily="34" charset="-128"/>
                <a:cs typeface="Arial" charset="0"/>
              </a:rPr>
              <a:t>emphasis</a:t>
            </a:r>
            <a:r>
              <a:rPr lang="fr-BE" altLang="en-US" dirty="0">
                <a:ea typeface="MS PGothic" pitchFamily="34" charset="-128"/>
                <a:cs typeface="Arial" charset="0"/>
              </a:rPr>
              <a:t> on </a:t>
            </a:r>
            <a:r>
              <a:rPr lang="fr-BE" altLang="en-US" dirty="0" err="1">
                <a:ea typeface="MS PGothic" pitchFamily="34" charset="-128"/>
                <a:cs typeface="Arial" charset="0"/>
              </a:rPr>
              <a:t>prevention</a:t>
            </a:r>
            <a:endParaRPr lang="fr-BE" altLang="en-US" dirty="0">
              <a:ea typeface="MS PGothic" pitchFamily="34" charset="-128"/>
              <a:cs typeface="Arial" charset="0"/>
            </a:endParaRPr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fr-BE" altLang="en-US" dirty="0">
                <a:ea typeface="MS PGothic" pitchFamily="34" charset="-128"/>
                <a:cs typeface="Arial" charset="0"/>
              </a:rPr>
              <a:t>More simplification and </a:t>
            </a:r>
            <a:r>
              <a:rPr lang="fr-BE" altLang="en-US" dirty="0" err="1">
                <a:ea typeface="MS PGothic" pitchFamily="34" charset="-128"/>
                <a:cs typeface="Arial" charset="0"/>
              </a:rPr>
              <a:t>flexibility</a:t>
            </a:r>
            <a:r>
              <a:rPr lang="fr-BE" altLang="en-US" dirty="0">
                <a:ea typeface="MS PGothic" pitchFamily="34" charset="-128"/>
                <a:cs typeface="Arial" charset="0"/>
              </a:rPr>
              <a:t> </a:t>
            </a:r>
            <a:endParaRPr lang="en-US" altLang="en-US" sz="2000" noProof="0" dirty="0" smtClean="0"/>
          </a:p>
          <a:p>
            <a:pPr lvl="1"/>
            <a:r>
              <a:rPr lang="en-GB" sz="1400" dirty="0">
                <a:ea typeface="Calibri"/>
                <a:cs typeface="Times New Roman"/>
              </a:rPr>
              <a:t>Simplified measurement method for recycling</a:t>
            </a:r>
          </a:p>
          <a:p>
            <a:pPr lvl="1"/>
            <a:r>
              <a:rPr lang="en-GB" sz="1400" dirty="0" smtClean="0">
                <a:ea typeface="Calibri"/>
                <a:cs typeface="Times New Roman"/>
              </a:rPr>
              <a:t>Clarification </a:t>
            </a:r>
            <a:r>
              <a:rPr lang="en-GB" sz="1400" dirty="0">
                <a:ea typeface="Calibri"/>
                <a:cs typeface="Times New Roman"/>
              </a:rPr>
              <a:t>of the rules for </a:t>
            </a:r>
            <a:r>
              <a:rPr lang="en-GB" sz="1400" dirty="0" smtClean="0">
                <a:ea typeface="Calibri"/>
                <a:cs typeface="Times New Roman"/>
              </a:rPr>
              <a:t>end-of-waste </a:t>
            </a:r>
            <a:r>
              <a:rPr lang="en-GB" sz="1400" dirty="0">
                <a:ea typeface="Calibri"/>
                <a:cs typeface="Times New Roman"/>
              </a:rPr>
              <a:t>and </a:t>
            </a:r>
            <a:r>
              <a:rPr lang="en-GB" sz="1400" dirty="0" smtClean="0">
                <a:ea typeface="Calibri"/>
                <a:cs typeface="Times New Roman"/>
              </a:rPr>
              <a:t>by-products</a:t>
            </a:r>
            <a:endParaRPr lang="en-US" altLang="en-US" sz="1400" noProof="0" dirty="0" smtClean="0"/>
          </a:p>
          <a:p>
            <a:pPr lvl="1"/>
            <a:r>
              <a:rPr lang="en-GB" sz="1400" dirty="0" smtClean="0">
                <a:ea typeface="Calibri"/>
                <a:cs typeface="Times New Roman"/>
              </a:rPr>
              <a:t>Streamlined requirements </a:t>
            </a:r>
            <a:r>
              <a:rPr lang="en-GB" sz="1400" dirty="0">
                <a:ea typeface="Calibri"/>
                <a:cs typeface="Times New Roman"/>
              </a:rPr>
              <a:t>on EPR</a:t>
            </a:r>
          </a:p>
          <a:p>
            <a:pPr lvl="1"/>
            <a:r>
              <a:rPr lang="en-US" altLang="en-US" sz="1400" noProof="0" dirty="0" smtClean="0"/>
              <a:t>Flexibility to design landfill reduction strategies</a:t>
            </a:r>
          </a:p>
          <a:p>
            <a:pPr marL="0" indent="0">
              <a:buNone/>
            </a:pPr>
            <a:endParaRPr lang="en-US" altLang="en-US" sz="2000" noProof="0" dirty="0" smtClean="0"/>
          </a:p>
          <a:p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06098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33970" y="4106492"/>
            <a:ext cx="6614742" cy="2245416"/>
            <a:chOff x="2589252" y="3942647"/>
            <a:chExt cx="3116108" cy="2511184"/>
          </a:xfrm>
        </p:grpSpPr>
        <p:sp>
          <p:nvSpPr>
            <p:cNvPr id="7" name="Can 6"/>
            <p:cNvSpPr/>
            <p:nvPr/>
          </p:nvSpPr>
          <p:spPr>
            <a:xfrm>
              <a:off x="2648450" y="4795585"/>
              <a:ext cx="2941394" cy="1658246"/>
            </a:xfrm>
            <a:prstGeom prst="can">
              <a:avLst>
                <a:gd name="adj" fmla="val 40578"/>
              </a:avLst>
            </a:prstGeom>
            <a:gradFill>
              <a:gsLst>
                <a:gs pos="0">
                  <a:srgbClr val="0067B0"/>
                </a:gs>
                <a:gs pos="86000">
                  <a:srgbClr val="0F5494"/>
                </a:gs>
                <a:gs pos="51000">
                  <a:srgbClr val="99CCFF"/>
                </a:gs>
                <a:gs pos="17000">
                  <a:schemeClr val="accent3">
                    <a:lumMod val="95000"/>
                  </a:schemeClr>
                </a:gs>
                <a:gs pos="100000">
                  <a:srgbClr val="2D5EC1"/>
                </a:gs>
              </a:gsLst>
              <a:lin ang="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69954" tIns="178231" rIns="169954" bIns="17823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/>
              </a:r>
              <a:br>
                <a:rPr lang="en-US" b="1" kern="1200" dirty="0" smtClean="0"/>
              </a:br>
              <a:r>
                <a:rPr lang="en-US" b="1" kern="1200" dirty="0" smtClean="0"/>
                <a:t>Circular Economy</a:t>
              </a:r>
              <a:endParaRPr lang="en-US" b="1" kern="1200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2589252" y="3942647"/>
              <a:ext cx="1119423" cy="1413192"/>
            </a:xfrm>
            <a:prstGeom prst="cube">
              <a:avLst/>
            </a:prstGeom>
            <a:solidFill>
              <a:srgbClr val="BDDE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8484" tIns="373049" rIns="348484" bIns="3730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/>
                <a:t>Energy Union and Climate </a:t>
              </a:r>
              <a:endParaRPr lang="en-GB" kern="1200" dirty="0"/>
            </a:p>
          </p:txBody>
        </p:sp>
        <p:sp>
          <p:nvSpPr>
            <p:cNvPr id="8" name="Cube 7"/>
            <p:cNvSpPr/>
            <p:nvPr/>
          </p:nvSpPr>
          <p:spPr>
            <a:xfrm>
              <a:off x="3648032" y="3965897"/>
              <a:ext cx="1044597" cy="1366692"/>
            </a:xfrm>
            <a:prstGeom prst="cube">
              <a:avLst/>
            </a:prstGeom>
            <a:solidFill>
              <a:srgbClr val="BDDE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8484" tIns="373049" rIns="348484" bIns="3730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/>
                <a:t>Jobs, Growth and Investment </a:t>
              </a:r>
              <a:endParaRPr lang="en-GB" kern="1200" dirty="0"/>
            </a:p>
          </p:txBody>
        </p:sp>
        <p:sp>
          <p:nvSpPr>
            <p:cNvPr id="9" name="Cube 8"/>
            <p:cNvSpPr/>
            <p:nvPr/>
          </p:nvSpPr>
          <p:spPr>
            <a:xfrm>
              <a:off x="4635689" y="3952404"/>
              <a:ext cx="1069671" cy="1403436"/>
            </a:xfrm>
            <a:prstGeom prst="cube">
              <a:avLst/>
            </a:prstGeom>
            <a:solidFill>
              <a:srgbClr val="BDDE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8484" tIns="373049" rIns="348484" bIns="3730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Democratic Change Better Regulation </a:t>
              </a:r>
              <a:endParaRPr lang="en-GB" b="1" kern="12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Links with </a:t>
            </a:r>
            <a:r>
              <a:rPr lang="en-US" noProof="0" dirty="0" err="1" smtClean="0"/>
              <a:t>Juncker</a:t>
            </a:r>
            <a:r>
              <a:rPr lang="en-US" noProof="0" dirty="0" smtClean="0"/>
              <a:t> Priorities</a:t>
            </a:r>
            <a:endParaRPr lang="en-US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408442"/>
            <a:ext cx="7674346" cy="3561259"/>
          </a:xfrm>
        </p:spPr>
        <p:txBody>
          <a:bodyPr/>
          <a:lstStyle/>
          <a:p>
            <a:pPr marL="0" indent="0">
              <a:buNone/>
            </a:pPr>
            <a:r>
              <a:rPr lang="en-US" i="1" noProof="0" dirty="0" smtClean="0">
                <a:latin typeface="Calibri" panose="020F0502020204030204" pitchFamily="34" charset="0"/>
              </a:rPr>
              <a:t>Protecting the environment and maintaining our competitiveness have to go hand-in-hand: both are about a sustainable future </a:t>
            </a:r>
            <a:endParaRPr lang="en-US" b="1" i="1" noProof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Circular economy: the way ahead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noProof="0" dirty="0" smtClean="0"/>
              <a:t>Growth and job creation – Up to +7%GDP (1)</a:t>
            </a:r>
            <a:br>
              <a:rPr lang="en-US" sz="1800" noProof="0" dirty="0" smtClean="0"/>
            </a:br>
            <a:endParaRPr lang="en-US" sz="1800" noProof="0" dirty="0" smtClean="0"/>
          </a:p>
          <a:p>
            <a:pPr lvl="1"/>
            <a:r>
              <a:rPr lang="en-US" sz="1600" noProof="0" dirty="0" smtClean="0"/>
              <a:t>Up to 600 billion  savings – 8% of annual turnover for business in the EU (2)</a:t>
            </a:r>
          </a:p>
          <a:p>
            <a:pPr lvl="1"/>
            <a:r>
              <a:rPr lang="en-US" sz="1600" noProof="0" dirty="0" smtClean="0"/>
              <a:t>Possible 170 000 direct jobs in waste management sectors created by 2035</a:t>
            </a:r>
            <a:br>
              <a:rPr lang="en-US" sz="1600" noProof="0" dirty="0" smtClean="0"/>
            </a:br>
            <a:endParaRPr lang="en-US" sz="1600" noProof="0" dirty="0" smtClean="0"/>
          </a:p>
          <a:p>
            <a:r>
              <a:rPr lang="en-US" sz="1800" noProof="0" dirty="0" smtClean="0"/>
              <a:t>Improving competitiveness and security of supply</a:t>
            </a:r>
            <a:endParaRPr lang="en-US" sz="1800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Economic and environmental resilience</a:t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buNone/>
            </a:pPr>
            <a:endParaRPr lang="pl-PL" sz="1800" dirty="0" smtClean="0"/>
          </a:p>
          <a:p>
            <a:r>
              <a:rPr lang="en-US" sz="1800" dirty="0" smtClean="0"/>
              <a:t>Inducing innovation</a:t>
            </a:r>
            <a:endParaRPr lang="pl-PL" sz="180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pl-PL" sz="1800" dirty="0" smtClean="0"/>
          </a:p>
          <a:p>
            <a:r>
              <a:rPr lang="en-US" sz="1800" dirty="0"/>
              <a:t>Reduction of 6</a:t>
            </a:r>
            <a:r>
              <a:rPr lang="en-US" sz="1800" dirty="0" smtClean="0"/>
              <a:t>00 </a:t>
            </a:r>
            <a:r>
              <a:rPr lang="en-US" sz="1800" dirty="0"/>
              <a:t>million tons of GHG between 2015 and 2035(4)</a:t>
            </a: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  <a:p>
            <a:endParaRPr lang="en-US" sz="1800" noProof="0" dirty="0" smtClean="0"/>
          </a:p>
          <a:p>
            <a:pPr marL="0" indent="0">
              <a:buNone/>
            </a:pP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0368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International Dimension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 transition to a Circular Economy will help the European Union implement its international commitments as part of similar global challenges</a:t>
            </a:r>
            <a:r>
              <a:rPr lang="en-US" sz="2000" dirty="0"/>
              <a:t>:</a:t>
            </a:r>
          </a:p>
          <a:p>
            <a:endParaRPr lang="en-US" sz="2000" noProof="0" dirty="0" smtClean="0"/>
          </a:p>
          <a:p>
            <a:pPr lvl="1"/>
            <a:r>
              <a:rPr lang="en-GB" sz="1800" dirty="0"/>
              <a:t>2030 Sustainable Agenda adopted by the United Nations in September </a:t>
            </a:r>
            <a:r>
              <a:rPr lang="en-GB" sz="1800" dirty="0" smtClean="0"/>
              <a:t>2015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en-GB" sz="1800" dirty="0"/>
          </a:p>
          <a:p>
            <a:pPr lvl="1"/>
            <a:r>
              <a:rPr lang="en-GB" sz="1800" dirty="0"/>
              <a:t>COP21- Expected agreement to keep the global warming under </a:t>
            </a:r>
            <a:r>
              <a:rPr lang="en-GB" sz="1800" dirty="0" smtClean="0"/>
              <a:t>2°C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en-GB" sz="1800" dirty="0"/>
          </a:p>
          <a:p>
            <a:pPr lvl="1"/>
            <a:r>
              <a:rPr lang="en-GB" sz="1800" dirty="0"/>
              <a:t>More sustainable supply chains and globalised market for secondary raw </a:t>
            </a:r>
            <a:r>
              <a:rPr lang="en-GB" sz="1800" dirty="0" smtClean="0"/>
              <a:t>materials</a:t>
            </a:r>
            <a:r>
              <a:rPr lang="pl-PL" sz="1800" dirty="0" smtClean="0"/>
              <a:t> – </a:t>
            </a:r>
            <a:r>
              <a:rPr lang="pl-PL" sz="1800" dirty="0"/>
              <a:t>G7 Alliance for Resource </a:t>
            </a:r>
            <a:r>
              <a:rPr lang="pl-PL" sz="1800" dirty="0" err="1"/>
              <a:t>Efficiency</a:t>
            </a:r>
            <a:endParaRPr lang="en-US" noProof="0" dirty="0"/>
          </a:p>
        </p:txBody>
      </p:sp>
      <p:sp>
        <p:nvSpPr>
          <p:cNvPr id="5" name="AutoShape 4" descr="Resultado de imagen de eurost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esultado de imagen de eurost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8473"/>
            <a:ext cx="4114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40" y="2996952"/>
            <a:ext cx="38717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Diversity of actions </a:t>
            </a:r>
          </a:p>
        </p:txBody>
      </p:sp>
    </p:spTree>
    <p:extLst>
      <p:ext uri="{BB962C8B-B14F-4D97-AF65-F5344CB8AC3E}">
        <p14:creationId xmlns:p14="http://schemas.microsoft.com/office/powerpoint/2010/main" val="34822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Diversity of actions </a:t>
            </a:r>
            <a:r>
              <a:rPr lang="en-GB" dirty="0" smtClean="0"/>
              <a:t>- Examples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New or revised </a:t>
            </a:r>
            <a:r>
              <a:rPr lang="en-GB" sz="1600" dirty="0" smtClean="0"/>
              <a:t>legislation: waste proposals, fertilisers, water reuse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en-GB" sz="1600" dirty="0"/>
          </a:p>
          <a:p>
            <a:r>
              <a:rPr lang="en-GB" sz="1600" dirty="0" smtClean="0"/>
              <a:t>Strengthened </a:t>
            </a:r>
            <a:r>
              <a:rPr lang="en-GB" sz="1600" dirty="0"/>
              <a:t>and more coherent </a:t>
            </a:r>
            <a:r>
              <a:rPr lang="en-GB" sz="1600" dirty="0" smtClean="0"/>
              <a:t>implementation: support to compliance in waste policy, products policy, guidance on industrial emissions, consumers protection against unfair practices, interface between waste, products and chemicals legislations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en-GB" sz="1600" dirty="0"/>
          </a:p>
          <a:p>
            <a:r>
              <a:rPr lang="en-GB" sz="1600" dirty="0" smtClean="0"/>
              <a:t>Voluntary </a:t>
            </a:r>
            <a:r>
              <a:rPr lang="en-GB" sz="1600" dirty="0"/>
              <a:t>approaches: Green Public Procurement, EMAS, EU Eco-label, standards on secondary raw </a:t>
            </a:r>
            <a:r>
              <a:rPr lang="en-GB" sz="1600" dirty="0" smtClean="0"/>
              <a:t>materials </a:t>
            </a:r>
            <a:r>
              <a:rPr lang="en-GB" sz="1600" dirty="0"/>
              <a:t>and on recovery of materials from electronic waste, sustainable sourcing, certification of waste facilities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en-GB" sz="1600" dirty="0"/>
          </a:p>
          <a:p>
            <a:r>
              <a:rPr lang="en-GB" sz="1600" dirty="0" smtClean="0"/>
              <a:t>Better </a:t>
            </a:r>
            <a:r>
              <a:rPr lang="en-GB" sz="1600" dirty="0"/>
              <a:t>use of information: Environmental Footprint, Raw Materials Information Systems, platforms on food waste, on </a:t>
            </a:r>
            <a:r>
              <a:rPr lang="en-GB" sz="1600" dirty="0" smtClean="0"/>
              <a:t>financing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en-GB" sz="1600" dirty="0"/>
          </a:p>
          <a:p>
            <a:r>
              <a:rPr lang="en-GB" sz="1600" dirty="0" smtClean="0"/>
              <a:t>Combination </a:t>
            </a:r>
            <a:r>
              <a:rPr lang="en-GB" sz="1600" dirty="0"/>
              <a:t>of EU funding (Horizon 2020, EFSI) and private financing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9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3024162"/>
          </a:xfrm>
        </p:spPr>
        <p:txBody>
          <a:bodyPr/>
          <a:lstStyle/>
          <a:p>
            <a:r>
              <a:rPr lang="en-US" altLang="en-US" sz="4000" noProof="0" dirty="0" smtClean="0">
                <a:solidFill>
                  <a:srgbClr val="FFC000"/>
                </a:solidFill>
              </a:rPr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942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 Arrow 5"/>
          <p:cNvSpPr/>
          <p:nvPr/>
        </p:nvSpPr>
        <p:spPr bwMode="auto">
          <a:xfrm>
            <a:off x="3347864" y="3212976"/>
            <a:ext cx="2448272" cy="1944216"/>
          </a:xfrm>
          <a:prstGeom prst="quadArrow">
            <a:avLst>
              <a:gd name="adj1" fmla="val 13542"/>
              <a:gd name="adj2" fmla="val 15781"/>
              <a:gd name="adj3" fmla="val 14288"/>
            </a:avLst>
          </a:prstGeom>
          <a:solidFill>
            <a:srgbClr val="99CCFF"/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5 Main Areas of Action</a:t>
            </a:r>
            <a:endParaRPr lang="en-US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5559070"/>
              </p:ext>
            </p:extLst>
          </p:nvPr>
        </p:nvGraphicFramePr>
        <p:xfrm>
          <a:off x="1331640" y="2204864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ewThem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st Slid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First Slid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First Slid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irst Slid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ReviewTheme</Template>
  <TotalTime>3093</TotalTime>
  <Words>1556</Words>
  <Application>Microsoft Office PowerPoint</Application>
  <PresentationFormat>On-screen Show (4:3)</PresentationFormat>
  <Paragraphs>303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ReviewTheme</vt:lpstr>
      <vt:lpstr>1_First Slide</vt:lpstr>
      <vt:lpstr>3_First Slide</vt:lpstr>
      <vt:lpstr>5_First Slide</vt:lpstr>
      <vt:lpstr>2_First Slide</vt:lpstr>
      <vt:lpstr>Circular Economy</vt:lpstr>
      <vt:lpstr>The Circular Economy Package</vt:lpstr>
      <vt:lpstr>Links with Juncker Priorities</vt:lpstr>
      <vt:lpstr>Circular economy: the way ahead</vt:lpstr>
      <vt:lpstr>International Dimension</vt:lpstr>
      <vt:lpstr>Diversity of actions </vt:lpstr>
      <vt:lpstr>Diversity of actions - Examples</vt:lpstr>
      <vt:lpstr>Action Plan</vt:lpstr>
      <vt:lpstr>5 Main Areas of Action</vt:lpstr>
      <vt:lpstr>Production</vt:lpstr>
      <vt:lpstr>Consumption</vt:lpstr>
      <vt:lpstr>Waste management</vt:lpstr>
      <vt:lpstr>Market for secondary raw materials</vt:lpstr>
      <vt:lpstr>Innovation &amp; Investment</vt:lpstr>
      <vt:lpstr>Priority Sectors</vt:lpstr>
      <vt:lpstr>How will we monitor progress? </vt:lpstr>
      <vt:lpstr> Waste proposals</vt:lpstr>
      <vt:lpstr>Background</vt:lpstr>
      <vt:lpstr>Problem definition  </vt:lpstr>
      <vt:lpstr>Some key conclusions from IA work </vt:lpstr>
      <vt:lpstr>Main  elements of  the proposals</vt:lpstr>
      <vt:lpstr>Definition and Calculation Rules </vt:lpstr>
      <vt:lpstr>New targets municipal waste - recycling  </vt:lpstr>
      <vt:lpstr>New targets municipal waste - landfilling </vt:lpstr>
      <vt:lpstr>New targets – packaging waste recycling</vt:lpstr>
      <vt:lpstr>Prevention</vt:lpstr>
      <vt:lpstr>Simplification and data quality </vt:lpstr>
      <vt:lpstr>Best Practices </vt:lpstr>
      <vt:lpstr>Key differences compared to the 2014 proposal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</dc:title>
  <dc:creator>PLANAS HERRERA Luis (ENTR-EXT)</dc:creator>
  <cp:lastModifiedBy>MARETTO Aline</cp:lastModifiedBy>
  <cp:revision>160</cp:revision>
  <cp:lastPrinted>2015-12-07T07:39:49Z</cp:lastPrinted>
  <dcterms:created xsi:type="dcterms:W3CDTF">2015-11-23T11:52:55Z</dcterms:created>
  <dcterms:modified xsi:type="dcterms:W3CDTF">2015-12-07T15:12:42Z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