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6" r:id="rId3"/>
    <p:sldMasterId id="2147483699" r:id="rId4"/>
  </p:sldMasterIdLst>
  <p:notesMasterIdLst>
    <p:notesMasterId r:id="rId20"/>
  </p:notesMasterIdLst>
  <p:handoutMasterIdLst>
    <p:handoutMasterId r:id="rId21"/>
  </p:handoutMasterIdLst>
  <p:sldIdLst>
    <p:sldId id="256" r:id="rId5"/>
    <p:sldId id="281" r:id="rId6"/>
    <p:sldId id="282" r:id="rId7"/>
    <p:sldId id="287" r:id="rId8"/>
    <p:sldId id="300" r:id="rId9"/>
    <p:sldId id="308" r:id="rId10"/>
    <p:sldId id="306" r:id="rId11"/>
    <p:sldId id="271" r:id="rId12"/>
    <p:sldId id="283" r:id="rId13"/>
    <p:sldId id="293" r:id="rId14"/>
    <p:sldId id="284" r:id="rId15"/>
    <p:sldId id="298" r:id="rId16"/>
    <p:sldId id="294" r:id="rId17"/>
    <p:sldId id="295" r:id="rId18"/>
    <p:sldId id="286" r:id="rId19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E6FD2"/>
    <a:srgbClr val="FFD624"/>
    <a:srgbClr val="3166CF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57" autoAdjust="0"/>
  </p:normalViewPr>
  <p:slideViewPr>
    <p:cSldViewPr>
      <p:cViewPr varScale="1">
        <p:scale>
          <a:sx n="88" d="100"/>
          <a:sy n="8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E336039-A784-400E-98DB-C613FB24B5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29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54A2E7D-7184-4E6D-B1C2-8FE5B9752A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2341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688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618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96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4433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9903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874" indent="-2857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883" indent="-22857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036" indent="-22857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189" indent="-22857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8649" indent="-22857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39137853-38DE-4A96-A640-3BA3FB396350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8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04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30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5127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301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A2E7D-7184-4E6D-B1C2-8FE5B9752A3F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5127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3E6A2126-8834-4A01-A1DF-46B6811103D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29F36-C46C-4990-83BC-04F4495F14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05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3868B-D675-44D4-A7F4-500D341F7B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095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C5BD3AFC-7A93-4835-BB61-7206D377D026}" type="slidenum">
              <a:rPr lang="en-GB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68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75B4E-EC40-4192-949C-F6CCC246425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17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B5C1-62B6-4EE3-BAE3-51A1CC7A406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8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0D80-CEBB-40FA-B641-9CE2AFF533C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51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0D555-9F36-41F1-BCA6-8D05DAC2D6E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16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5172E-224C-41B6-B1FF-2A1DA0E28F7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91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B4F88-3FAB-46A2-A915-25276155C14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71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59B8C-592A-4DCB-B1C3-1D502FD99E9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1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9FA55-D670-4781-A11C-6FB5896580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9802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041D3-5EDA-4879-9FAA-15E3828609C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6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E008-661D-43D1-B3C5-392C9AD2EC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098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08E6B-7ACD-4DC1-8FA0-A3E570B4F2A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11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1339850"/>
            <a:ext cx="8291512" cy="4681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64B-9081-4AC0-8234-165642EE664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75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C5BD3AFC-7A93-4835-BB61-7206D377D026}" type="slidenum">
              <a:rPr lang="en-GB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148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75B4E-EC40-4192-949C-F6CCC246425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75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B5C1-62B6-4EE3-BAE3-51A1CC7A406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02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0D80-CEBB-40FA-B641-9CE2AFF533C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8485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0D555-9F36-41F1-BCA6-8D05DAC2D6E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66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5172E-224C-41B6-B1FF-2A1DA0E28F7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2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A5E0B-D560-4E3B-A8B0-81D969F626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5997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B4F88-3FAB-46A2-A915-25276155C14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803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59B8C-592A-4DCB-B1C3-1D502FD99E9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506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041D3-5EDA-4879-9FAA-15E3828609C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357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E008-661D-43D1-B3C5-392C9AD2EC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171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08E6B-7ACD-4DC1-8FA0-A3E570B4F2A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110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1339850"/>
            <a:ext cx="8291512" cy="4681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64B-9081-4AC0-8234-165642EE664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436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3E6A2126-8834-4A01-A1DF-46B6811103D0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501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9FA55-D670-4781-A11C-6FB5896580E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250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A5E0B-D560-4E3B-A8B0-81D969F626B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56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2F472-B251-4BD1-A2AE-7B027EB44EC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1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2F472-B251-4BD1-A2AE-7B027EB44E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43864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0E963-BA95-4EBF-9F7C-8F2970131A9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001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22FF1-D58A-4619-9DDC-13C197D22A0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1637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FDDAD-BDEE-42B1-832C-060B45CC399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541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EFD43-D1A8-45C2-819C-D8D263B7F4F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963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4E438-4E45-4C95-9825-2CCDDAA94C7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76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29F36-C46C-4990-83BC-04F4495F146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859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3868B-D675-44D4-A7F4-500D341F7B0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6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0E963-BA95-4EBF-9F7C-8F2970131A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28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22FF1-D58A-4619-9DDC-13C197D22A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073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FDDAD-BDEE-42B1-832C-060B45CC39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758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EFD43-D1A8-45C2-819C-D8D263B7F4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58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4E438-4E45-4C95-9825-2CCDDAA94C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248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D82B309-AE06-49AD-BE56-CF3B0456C41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44B525C-2427-411F-9760-8514B46C51A0}" type="slidenum">
              <a:rPr lang="en-GB" alt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08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44B525C-2427-411F-9760-8514B46C51A0}" type="slidenum">
              <a:rPr lang="en-GB" alt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0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D82B309-AE06-49AD-BE56-CF3B0456C41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12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1520" y="2348880"/>
            <a:ext cx="8784530" cy="790575"/>
          </a:xfrm>
        </p:spPr>
        <p:txBody>
          <a:bodyPr/>
          <a:lstStyle/>
          <a:p>
            <a:pPr algn="ctr"/>
            <a:r>
              <a:rPr lang="fr-BE" altLang="en-US" sz="3200" dirty="0" smtClean="0"/>
              <a:t>2015 </a:t>
            </a:r>
            <a:r>
              <a:rPr lang="fr-BE" altLang="en-US" sz="3200" dirty="0" err="1" smtClean="0"/>
              <a:t>Waste</a:t>
            </a:r>
            <a:r>
              <a:rPr lang="fr-BE" altLang="en-US" sz="3200" dirty="0" smtClean="0"/>
              <a:t> </a:t>
            </a:r>
            <a:r>
              <a:rPr lang="fr-BE" altLang="en-US" sz="3200" dirty="0" err="1" smtClean="0"/>
              <a:t>Proposals</a:t>
            </a:r>
            <a:r>
              <a:rPr lang="fr-BE" altLang="en-US" sz="3200" dirty="0" smtClean="0"/>
              <a:t>: </a:t>
            </a:r>
            <a:br>
              <a:rPr lang="fr-BE" altLang="en-US" sz="3200" dirty="0" smtClean="0"/>
            </a:br>
            <a:r>
              <a:rPr lang="fr-BE" altLang="en-US" sz="3200" dirty="0" err="1" smtClean="0"/>
              <a:t>Calculation</a:t>
            </a:r>
            <a:r>
              <a:rPr lang="fr-BE" altLang="en-US" sz="3200" dirty="0" smtClean="0"/>
              <a:t> </a:t>
            </a:r>
            <a:r>
              <a:rPr lang="fr-BE" altLang="en-US" sz="3200" dirty="0" err="1" smtClean="0"/>
              <a:t>Rules</a:t>
            </a:r>
            <a:r>
              <a:rPr lang="fr-BE" altLang="en-US" sz="3200" dirty="0" smtClean="0"/>
              <a:t/>
            </a:r>
            <a:br>
              <a:rPr lang="fr-BE" altLang="en-US" sz="3200" dirty="0" smtClean="0"/>
            </a:br>
            <a:r>
              <a:rPr lang="fr-BE" altLang="en-US" sz="2000" dirty="0" smtClean="0"/>
              <a:t>COM (2015) 595 – Art 1(11)</a:t>
            </a:r>
            <a:br>
              <a:rPr lang="fr-BE" altLang="en-US" sz="2000" dirty="0" smtClean="0"/>
            </a:br>
            <a:r>
              <a:rPr lang="fr-BE" altLang="en-US" sz="2000" dirty="0" smtClean="0"/>
              <a:t>COM (2015) 596 – Art 1 (4)</a:t>
            </a:r>
            <a:br>
              <a:rPr lang="fr-BE" altLang="en-US" sz="2000" dirty="0" smtClean="0"/>
            </a:br>
            <a:endParaRPr lang="en-GB" altLang="en-US" sz="20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653136"/>
            <a:ext cx="8532812" cy="1512168"/>
          </a:xfrm>
        </p:spPr>
        <p:txBody>
          <a:bodyPr/>
          <a:lstStyle/>
          <a:p>
            <a:pPr algn="ctr"/>
            <a:r>
              <a:rPr lang="fr-BE" altLang="en-US" sz="2000" dirty="0" smtClean="0"/>
              <a:t>Julius </a:t>
            </a:r>
            <a:r>
              <a:rPr lang="fr-BE" altLang="en-US" sz="2000" dirty="0" err="1" smtClean="0"/>
              <a:t>Langendorff</a:t>
            </a:r>
            <a:endParaRPr lang="fr-BE" altLang="en-US" sz="2000" dirty="0" smtClean="0"/>
          </a:p>
          <a:p>
            <a:pPr algn="ctr"/>
            <a:r>
              <a:rPr lang="fr-BE" altLang="en-US" sz="2000" dirty="0" err="1" smtClean="0"/>
              <a:t>European</a:t>
            </a:r>
            <a:r>
              <a:rPr lang="fr-BE" altLang="en-US" sz="2000" dirty="0" smtClean="0"/>
              <a:t> Commission, DG </a:t>
            </a:r>
            <a:r>
              <a:rPr lang="fr-BE" altLang="en-US" sz="2000" dirty="0" err="1" smtClean="0"/>
              <a:t>Environment</a:t>
            </a:r>
            <a:endParaRPr lang="fr-BE" altLang="en-US" sz="2000" dirty="0" smtClean="0"/>
          </a:p>
          <a:p>
            <a:pPr algn="ctr"/>
            <a:r>
              <a:rPr lang="bg-BG" sz="2000" dirty="0" err="1"/>
              <a:t>Uni</a:t>
            </a:r>
            <a:r>
              <a:rPr lang="en-GB" sz="2000" dirty="0"/>
              <a:t>t A</a:t>
            </a:r>
            <a:r>
              <a:rPr lang="bg-BG" sz="2000" dirty="0"/>
              <a:t>.</a:t>
            </a:r>
            <a:r>
              <a:rPr lang="en-GB" sz="2000" dirty="0"/>
              <a:t>2 </a:t>
            </a:r>
            <a:r>
              <a:rPr lang="en-US" sz="2000" dirty="0"/>
              <a:t>Waste Management &amp; </a:t>
            </a:r>
            <a:r>
              <a:rPr lang="en-US" sz="2000" dirty="0" smtClean="0"/>
              <a:t>Recycling</a:t>
            </a:r>
            <a:endParaRPr lang="fr-BE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5611"/>
            <a:ext cx="8507288" cy="4464596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Current provisions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sz="900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Preparation for reuse of waste foreseen for the calculation of the targets in WFD, but not in PPWD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General provisions in Decision 2011/753/EU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i="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The new proposal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sz="900" i="0" dirty="0" smtClean="0"/>
          </a:p>
          <a:p>
            <a:pPr lvl="1">
              <a:buClr>
                <a:srgbClr val="0F5494"/>
              </a:buClr>
              <a:buFont typeface="Arial" panose="020B0604020202020204" pitchFamily="34" charset="0"/>
              <a:buChar char="•"/>
            </a:pPr>
            <a:r>
              <a:rPr lang="en-GB" sz="2200" b="0" i="0" dirty="0" smtClean="0"/>
              <a:t>Waste prepared for re-use is waste that</a:t>
            </a:r>
            <a:r>
              <a:rPr lang="en-GB" sz="2200" b="0" dirty="0" smtClean="0"/>
              <a:t>: </a:t>
            </a:r>
            <a:endParaRPr lang="en-GB" sz="2200" b="0" i="0" dirty="0" smtClean="0"/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b="1" i="0" dirty="0" smtClean="0"/>
              <a:t>Has been recovered or collected by a recognised preparation for reuse operator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b="1" i="0" dirty="0" smtClean="0"/>
              <a:t>Has undergone all necessary checking, cleaning and repairing operations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b="1" i="0" dirty="0" smtClean="0"/>
              <a:t>So that it can be reused without further sorting or pre-processing</a:t>
            </a:r>
          </a:p>
          <a:p>
            <a:pPr lvl="1">
              <a:buClr>
                <a:srgbClr val="0F5494"/>
              </a:buClr>
              <a:buFont typeface="Arial" panose="020B0604020202020204" pitchFamily="34" charset="0"/>
              <a:buChar char="•"/>
            </a:pPr>
            <a:endParaRPr lang="en-GB" sz="900" b="0" i="0" dirty="0" smtClean="0"/>
          </a:p>
          <a:p>
            <a:pPr lvl="1">
              <a:buClr>
                <a:srgbClr val="0F5494"/>
              </a:buClr>
              <a:buFont typeface="Arial" panose="020B0604020202020204" pitchFamily="34" charset="0"/>
              <a:buChar char="•"/>
            </a:pPr>
            <a:r>
              <a:rPr lang="en-GB" sz="2200" b="0" dirty="0"/>
              <a:t>Minimum requirements for operators to be set in a delegated act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690" y="4505"/>
            <a:ext cx="433256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Current</a:t>
            </a:r>
            <a:r>
              <a:rPr lang="fr-BE" altLang="en-US" sz="24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 provisions &amp;</a:t>
            </a:r>
          </a:p>
          <a:p>
            <a:pPr eaLnBrk="1" hangingPunct="1">
              <a:spcBef>
                <a:spcPts val="0"/>
              </a:spcBef>
            </a:pPr>
            <a:r>
              <a:rPr lang="fr-BE" altLang="en-US" sz="24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the new </a:t>
            </a: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proposal</a:t>
            </a:r>
            <a:endParaRPr lang="fr-BE" altLang="en-US" sz="2400" b="1" dirty="0" smtClean="0">
              <a:solidFill>
                <a:srgbClr val="FFD624"/>
              </a:solidFill>
              <a:latin typeface="Tahoma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</a:pPr>
            <a:endParaRPr lang="pl-PL" altLang="en-US" sz="2600" b="1" dirty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6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520" y="2996952"/>
            <a:ext cx="8532812" cy="1728787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D624"/>
                </a:solidFill>
              </a:rPr>
              <a:t>III. Measuring Preparation for Reuse: </a:t>
            </a:r>
            <a:r>
              <a:rPr lang="en-GB" dirty="0" smtClean="0">
                <a:solidFill>
                  <a:srgbClr val="FFD624"/>
                </a:solidFill>
              </a:rPr>
              <a:t>non-waste </a:t>
            </a:r>
            <a:endParaRPr lang="en-GB" dirty="0">
              <a:solidFill>
                <a:srgbClr val="FFD624"/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44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4464596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b="0" i="0" dirty="0" smtClean="0"/>
              <a:t>Main change</a:t>
            </a:r>
          </a:p>
          <a:p>
            <a:pPr marL="800100"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b="1" i="0" dirty="0" smtClean="0"/>
              <a:t>MS may choose to count prep for reuse of non-waste (products &amp; components) against the new WFD &amp; PPWD targets</a:t>
            </a:r>
          </a:p>
          <a:p>
            <a:pPr marL="800100"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sz="900" b="1" i="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b="0" i="0" dirty="0" smtClean="0"/>
              <a:t>Conditions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dirty="0" smtClean="0"/>
              <a:t>Products &amp; components prepared for reuse </a:t>
            </a:r>
            <a:r>
              <a:rPr lang="en-GB" sz="1800" b="1" i="0" dirty="0" smtClean="0"/>
              <a:t>by  recognised preparation for reuse operators/deposit-refund schemes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sz="1800" b="1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sz="1800" i="0" dirty="0" smtClean="0"/>
              <a:t>Use verified data from operators (</a:t>
            </a:r>
            <a:r>
              <a:rPr lang="en-GB" sz="1800" dirty="0" smtClean="0"/>
              <a:t>m</a:t>
            </a:r>
            <a:r>
              <a:rPr lang="en-GB" sz="1800" i="0" dirty="0" smtClean="0"/>
              <a:t>inimum requirements for operators to be set in a delegated act) and use the formula in Annex VI:</a:t>
            </a:r>
            <a:endParaRPr lang="en-GB" sz="2200" i="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sz="2200" i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16632"/>
            <a:ext cx="433256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4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The new </a:t>
            </a: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proposal</a:t>
            </a:r>
            <a:endParaRPr lang="fr-BE" altLang="en-US" sz="2400" b="1" dirty="0" smtClean="0">
              <a:solidFill>
                <a:srgbClr val="FFD624"/>
              </a:solidFill>
              <a:latin typeface="Tahoma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</a:pPr>
            <a:endParaRPr lang="pl-PL" altLang="en-US" sz="2600" b="1" dirty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121778"/>
            <a:ext cx="4929918" cy="80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927746"/>
            <a:ext cx="4929918" cy="83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3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520" y="2996952"/>
            <a:ext cx="8532812" cy="1728787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D624"/>
                </a:solidFill>
              </a:rPr>
              <a:t>IV. Horizontal Provisions </a:t>
            </a:r>
            <a:endParaRPr lang="en-GB" dirty="0">
              <a:solidFill>
                <a:srgbClr val="FFD624"/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20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464596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Rules on how to take into account waste sent to another MS and exported outside the EU: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dirty="0" smtClean="0"/>
              <a:t>Counts against targets of the MS where the waste was collected (cf. Decisions 2011/753/EU &amp; </a:t>
            </a:r>
            <a:r>
              <a:rPr lang="en-GB" dirty="0"/>
              <a:t>2005/270/EC) </a:t>
            </a:r>
            <a:r>
              <a:rPr lang="en-GB" dirty="0" smtClean="0"/>
              <a:t>+ additional conditions in case of exports outside </a:t>
            </a:r>
            <a:r>
              <a:rPr lang="en-GB" dirty="0"/>
              <a:t>the </a:t>
            </a:r>
            <a:r>
              <a:rPr lang="en-GB" dirty="0" smtClean="0"/>
              <a:t>EU </a:t>
            </a:r>
            <a:endParaRPr lang="en-GB" dirty="0"/>
          </a:p>
          <a:p>
            <a:pPr marL="457200" lvl="1" indent="0">
              <a:buClr>
                <a:srgbClr val="0F5494"/>
              </a:buClr>
              <a:buNone/>
            </a:pPr>
            <a:endParaRPr lang="en-GB" dirty="0" smtClean="0"/>
          </a:p>
          <a:p>
            <a:pPr lvl="0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Waste </a:t>
            </a:r>
            <a:r>
              <a:rPr lang="en-GB" sz="2400" b="0" i="0" dirty="0" smtClean="0"/>
              <a:t>obtaining end of waste status can be counted against the targets (art.6, par. 3)</a:t>
            </a:r>
            <a:endParaRPr lang="en-GB" sz="2400" b="0" i="0" dirty="0"/>
          </a:p>
        </p:txBody>
      </p:sp>
    </p:spTree>
    <p:extLst>
      <p:ext uri="{BB962C8B-B14F-4D97-AF65-F5344CB8AC3E}">
        <p14:creationId xmlns:p14="http://schemas.microsoft.com/office/powerpoint/2010/main" val="227627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532812" cy="3960440"/>
          </a:xfrm>
        </p:spPr>
        <p:txBody>
          <a:bodyPr/>
          <a:lstStyle/>
          <a:p>
            <a:endParaRPr lang="en-GB" dirty="0" smtClean="0"/>
          </a:p>
          <a:p>
            <a:pPr algn="ctr"/>
            <a:r>
              <a:rPr lang="en-GB" dirty="0" smtClean="0">
                <a:solidFill>
                  <a:srgbClr val="FFD624"/>
                </a:solidFill>
              </a:rPr>
              <a:t>Thank you for your attention!</a:t>
            </a:r>
          </a:p>
          <a:p>
            <a:pPr algn="ctr"/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r>
              <a:rPr lang="en-GB" sz="1600" dirty="0" smtClean="0"/>
              <a:t>Additional information:</a:t>
            </a:r>
          </a:p>
          <a:p>
            <a:pPr algn="ctr"/>
            <a:r>
              <a:rPr lang="en-GB" sz="1600" dirty="0" smtClean="0"/>
              <a:t>http</a:t>
            </a:r>
            <a:r>
              <a:rPr lang="en-GB" sz="1600"/>
              <a:t>://</a:t>
            </a:r>
            <a:r>
              <a:rPr lang="en-GB" sz="1600" smtClean="0"/>
              <a:t>ec.europa.eu/environment/waste/target_review.htm</a:t>
            </a:r>
            <a:r>
              <a:rPr lang="en-GB" sz="1600" dirty="0" smtClean="0"/>
              <a:t> 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952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328592"/>
          </a:xfrm>
        </p:spPr>
        <p:txBody>
          <a:bodyPr/>
          <a:lstStyle/>
          <a:p>
            <a:pPr marL="0" indent="0">
              <a:buNone/>
            </a:pPr>
            <a:endParaRPr lang="en-US" sz="1600" i="0" dirty="0" smtClean="0"/>
          </a:p>
          <a:p>
            <a:pPr marL="0" indent="0">
              <a:buNone/>
            </a:pPr>
            <a:endParaRPr lang="en-US" sz="1600" i="0" dirty="0" smtClean="0"/>
          </a:p>
          <a:p>
            <a:pPr marL="0" indent="0">
              <a:buNone/>
            </a:pPr>
            <a:endParaRPr lang="en-US" sz="1600" i="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r>
              <a:rPr lang="en-GB" b="1" i="0" dirty="0" smtClean="0"/>
              <a:t>Recycling </a:t>
            </a:r>
            <a:endParaRPr lang="en-GB" i="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endParaRPr lang="en-GB" b="1" i="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r>
              <a:rPr lang="en-GB" b="1" i="0" dirty="0" smtClean="0"/>
              <a:t> Preparation for Reuse: waste </a:t>
            </a:r>
            <a:endParaRPr lang="en-GB" sz="2000" i="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endParaRPr lang="en-GB" b="1" i="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r>
              <a:rPr lang="en-GB" b="1" i="0" dirty="0" smtClean="0"/>
              <a:t>Preparation </a:t>
            </a:r>
            <a:r>
              <a:rPr lang="en-GB" b="1" i="0" dirty="0"/>
              <a:t>for </a:t>
            </a:r>
            <a:r>
              <a:rPr lang="en-GB" b="1" i="0" dirty="0" smtClean="0"/>
              <a:t>Reuse: non-waste</a:t>
            </a:r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endParaRPr lang="en-GB" b="1" i="0" dirty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r>
              <a:rPr lang="en-GB" b="1" i="0" dirty="0" smtClean="0"/>
              <a:t> Horizontal Provisions</a:t>
            </a:r>
          </a:p>
          <a:p>
            <a:pPr marL="0" indent="0">
              <a:buNone/>
            </a:pPr>
            <a:endParaRPr lang="en-US" sz="2000" b="1" i="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514350" indent="-514350">
              <a:buClr>
                <a:srgbClr val="0F5494"/>
              </a:buClr>
              <a:buFont typeface="+mj-lt"/>
              <a:buAutoNum type="romanUcPeriod"/>
            </a:pPr>
            <a:endParaRPr lang="en-GB" sz="2000" i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504" y="204471"/>
            <a:ext cx="379273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6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Outline</a:t>
            </a:r>
            <a:endParaRPr lang="pl-PL" altLang="en-US" sz="2600" b="1" dirty="0">
              <a:solidFill>
                <a:srgbClr val="FFD624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22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512" y="2708920"/>
            <a:ext cx="8532812" cy="1728787"/>
          </a:xfrm>
        </p:spPr>
        <p:txBody>
          <a:bodyPr/>
          <a:lstStyle/>
          <a:p>
            <a:pPr marL="514350" indent="-514350" algn="ctr">
              <a:buClr>
                <a:srgbClr val="0F5494"/>
              </a:buClr>
              <a:buFont typeface="+mj-lt"/>
              <a:buAutoNum type="romanUcPeriod"/>
            </a:pPr>
            <a:r>
              <a:rPr lang="en-GB" dirty="0" smtClean="0">
                <a:solidFill>
                  <a:srgbClr val="FFD624"/>
                </a:solidFill>
              </a:rPr>
              <a:t>I. </a:t>
            </a:r>
            <a:r>
              <a:rPr lang="en-GB" dirty="0">
                <a:solidFill>
                  <a:srgbClr val="FFD624"/>
                </a:solidFill>
              </a:rPr>
              <a:t>Calculation </a:t>
            </a:r>
            <a:r>
              <a:rPr lang="en-GB" dirty="0" smtClean="0">
                <a:solidFill>
                  <a:srgbClr val="FFD624"/>
                </a:solidFill>
              </a:rPr>
              <a:t>recycling</a:t>
            </a:r>
            <a:endParaRPr lang="en-GB" dirty="0">
              <a:solidFill>
                <a:srgbClr val="FFD6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51304" cy="4320580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000" b="1" i="0" dirty="0" smtClean="0"/>
              <a:t>Decision 2011/753/EU (art.2, par. 2)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en-GB" sz="1600" i="0" dirty="0" smtClean="0"/>
              <a:t>"The </a:t>
            </a:r>
            <a:r>
              <a:rPr lang="en-GB" sz="1600" b="1" i="0" dirty="0"/>
              <a:t>weight of the waste</a:t>
            </a:r>
            <a:r>
              <a:rPr lang="en-GB" sz="1600" i="0" dirty="0"/>
              <a:t> prepared for reuse, </a:t>
            </a:r>
            <a:r>
              <a:rPr lang="en-GB" sz="1600" b="1" i="0" dirty="0"/>
              <a:t>recycled</a:t>
            </a:r>
            <a:r>
              <a:rPr lang="en-GB" sz="1600" i="0" dirty="0"/>
              <a:t> or materially </a:t>
            </a:r>
            <a:r>
              <a:rPr lang="en-GB" sz="1600" i="0" dirty="0" smtClean="0"/>
              <a:t>recovered </a:t>
            </a:r>
            <a:r>
              <a:rPr lang="en-GB" sz="1600" b="1" i="0" dirty="0" smtClean="0"/>
              <a:t>shall </a:t>
            </a:r>
            <a:r>
              <a:rPr lang="en-GB" sz="1600" b="1" i="0" dirty="0"/>
              <a:t>be determined by calculating the input waste used in</a:t>
            </a:r>
            <a:r>
              <a:rPr lang="en-GB" sz="1600" i="0" dirty="0"/>
              <a:t> the preparation </a:t>
            </a:r>
            <a:r>
              <a:rPr lang="en-GB" sz="1600" i="0" dirty="0" smtClean="0"/>
              <a:t>for reuse </a:t>
            </a:r>
            <a:r>
              <a:rPr lang="en-GB" sz="1600" i="0" dirty="0"/>
              <a:t>or </a:t>
            </a:r>
            <a:r>
              <a:rPr lang="en-GB" sz="1600" b="1" i="0" dirty="0"/>
              <a:t>the final recycling</a:t>
            </a:r>
            <a:r>
              <a:rPr lang="en-GB" sz="1600" i="0" dirty="0"/>
              <a:t> or other final material recovery processes. </a:t>
            </a:r>
            <a:r>
              <a:rPr lang="en-GB" sz="1600" i="0" dirty="0" smtClean="0"/>
              <a:t>[…]. </a:t>
            </a:r>
            <a:r>
              <a:rPr lang="en-GB" sz="1600" b="1" i="0" dirty="0"/>
              <a:t>Where waste is collected separately or the output of a sorting plant is sent to recycling</a:t>
            </a:r>
            <a:r>
              <a:rPr lang="en-GB" sz="1600" i="0" dirty="0"/>
              <a:t> or other material recovery processes </a:t>
            </a:r>
            <a:r>
              <a:rPr lang="en-GB" sz="1600" b="1" dirty="0"/>
              <a:t>without significant losses</a:t>
            </a:r>
            <a:r>
              <a:rPr lang="en-GB" sz="1600" i="0" dirty="0"/>
              <a:t>, </a:t>
            </a:r>
            <a:r>
              <a:rPr lang="en-GB" sz="1600" b="1" i="0" dirty="0"/>
              <a:t>that waste may be considered the weight of the waste which is</a:t>
            </a:r>
            <a:r>
              <a:rPr lang="en-GB" sz="1600" i="0" dirty="0"/>
              <a:t> prepared for reuse, </a:t>
            </a:r>
            <a:r>
              <a:rPr lang="en-GB" sz="1600" b="1" i="0" dirty="0"/>
              <a:t>recycled</a:t>
            </a:r>
            <a:r>
              <a:rPr lang="en-GB" sz="1600" i="0" dirty="0"/>
              <a:t> or has undergone other material recovery</a:t>
            </a:r>
            <a:r>
              <a:rPr lang="en-GB" sz="1600" i="0" dirty="0" smtClean="0"/>
              <a:t>."</a:t>
            </a:r>
          </a:p>
          <a:p>
            <a:pPr marL="0" indent="0">
              <a:buClr>
                <a:srgbClr val="0F5494"/>
              </a:buClr>
              <a:buNone/>
            </a:pPr>
            <a:endParaRPr lang="en-GB" sz="1600" i="0" dirty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000" b="1" i="0" dirty="0" smtClean="0"/>
              <a:t>Decision 2005/270/EC (art. 3, par. 4)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en-GB" sz="1600" i="0" dirty="0"/>
              <a:t>"</a:t>
            </a:r>
            <a:r>
              <a:rPr lang="en-GB" sz="1600" b="1" i="0" dirty="0"/>
              <a:t>The weight of</a:t>
            </a:r>
            <a:r>
              <a:rPr lang="en-GB" sz="1600" i="0" dirty="0"/>
              <a:t> recovered or </a:t>
            </a:r>
            <a:r>
              <a:rPr lang="en-GB" sz="1600" b="1" i="0" dirty="0"/>
              <a:t>recycled packaging waste </a:t>
            </a:r>
            <a:r>
              <a:rPr lang="en-GB" sz="1600" b="1" i="0" dirty="0" smtClean="0"/>
              <a:t>shall be </a:t>
            </a:r>
            <a:r>
              <a:rPr lang="en-GB" sz="1600" b="1" i="0" dirty="0"/>
              <a:t>the input of packaging waste to an effective</a:t>
            </a:r>
            <a:r>
              <a:rPr lang="en-GB" sz="1600" i="0" dirty="0"/>
              <a:t> recovery </a:t>
            </a:r>
            <a:r>
              <a:rPr lang="en-GB" sz="1600" i="0" dirty="0" smtClean="0"/>
              <a:t>or </a:t>
            </a:r>
            <a:r>
              <a:rPr lang="en-GB" sz="1600" b="1" i="0" dirty="0" smtClean="0"/>
              <a:t>recycling </a:t>
            </a:r>
            <a:r>
              <a:rPr lang="en-GB" sz="1600" b="1" i="0" dirty="0"/>
              <a:t>process</a:t>
            </a:r>
            <a:r>
              <a:rPr lang="en-GB" sz="1600" i="0" dirty="0"/>
              <a:t>. </a:t>
            </a:r>
            <a:r>
              <a:rPr lang="en-GB" sz="1600" b="1" i="0" dirty="0"/>
              <a:t>If the output of a sorting plant is sent </a:t>
            </a:r>
            <a:r>
              <a:rPr lang="en-GB" sz="1600" b="1" i="0" dirty="0" smtClean="0"/>
              <a:t>to effective </a:t>
            </a:r>
            <a:r>
              <a:rPr lang="en-GB" sz="1600" b="1" i="0" dirty="0"/>
              <a:t>recycling</a:t>
            </a:r>
            <a:r>
              <a:rPr lang="en-GB" sz="1600" i="0" dirty="0"/>
              <a:t> or recovery processes </a:t>
            </a:r>
            <a:r>
              <a:rPr lang="en-GB" sz="1600" b="1" dirty="0"/>
              <a:t>without </a:t>
            </a:r>
            <a:r>
              <a:rPr lang="en-GB" sz="1600" b="1" dirty="0" smtClean="0"/>
              <a:t>significant losses</a:t>
            </a:r>
            <a:r>
              <a:rPr lang="en-GB" sz="1600" i="0" dirty="0"/>
              <a:t>, </a:t>
            </a:r>
            <a:r>
              <a:rPr lang="en-GB" sz="1600" b="1" i="0" dirty="0"/>
              <a:t>it is acceptable to consider this output to be </a:t>
            </a:r>
            <a:r>
              <a:rPr lang="en-GB" sz="1600" b="1" i="0" dirty="0" smtClean="0"/>
              <a:t>the weight </a:t>
            </a:r>
            <a:r>
              <a:rPr lang="en-GB" sz="1600" b="1" i="0" dirty="0"/>
              <a:t>of</a:t>
            </a:r>
            <a:r>
              <a:rPr lang="en-GB" sz="1600" i="0" dirty="0"/>
              <a:t> recovered or </a:t>
            </a:r>
            <a:r>
              <a:rPr lang="en-GB" sz="1600" b="1" i="0" dirty="0"/>
              <a:t>recycled packaging waste</a:t>
            </a:r>
            <a:r>
              <a:rPr lang="en-GB" sz="1600" b="1" i="0" dirty="0" smtClean="0"/>
              <a:t>.</a:t>
            </a:r>
            <a:r>
              <a:rPr lang="en-GB" sz="1600" i="0" dirty="0" smtClean="0"/>
              <a:t>"</a:t>
            </a:r>
            <a:endParaRPr lang="en-GB" sz="1600" i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416" y="188640"/>
            <a:ext cx="43325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8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Current</a:t>
            </a:r>
            <a:r>
              <a:rPr lang="fr-BE" altLang="en-US" sz="28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 </a:t>
            </a:r>
            <a:r>
              <a:rPr lang="fr-BE" altLang="en-US" sz="2800" b="1" dirty="0" err="1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R</a:t>
            </a:r>
            <a:r>
              <a:rPr lang="fr-BE" altLang="en-US" sz="28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ules</a:t>
            </a:r>
            <a:endParaRPr lang="fr-BE" altLang="en-US" sz="2800" b="1" dirty="0" smtClean="0">
              <a:solidFill>
                <a:srgbClr val="FFD624"/>
              </a:solidFill>
              <a:latin typeface="Tahoma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</a:pPr>
            <a:endParaRPr lang="pl-PL" altLang="en-US" sz="2600" b="1" dirty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40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0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464596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i="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Improve reliability and comparability of statistics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i="0" dirty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Lack of definition of “non-significant” losses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sz="900" dirty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/>
              <a:t>Divergent outcomes depending on the point of </a:t>
            </a:r>
            <a:r>
              <a:rPr lang="en-GB" i="0" dirty="0" smtClean="0"/>
              <a:t>measurement</a:t>
            </a:r>
            <a:endParaRPr lang="en-GB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/>
              <a:t>Extensive consultation of stakeholders &amp; MS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dirty="0"/>
          </a:p>
          <a:p>
            <a:pPr marL="457200" lvl="1" indent="0">
              <a:buClr>
                <a:srgbClr val="0F5494"/>
              </a:buClr>
              <a:buNone/>
            </a:pPr>
            <a:endParaRPr lang="en-GB" sz="900" dirty="0"/>
          </a:p>
          <a:p>
            <a:pPr marL="457200" lvl="1" indent="0">
              <a:buClr>
                <a:srgbClr val="0F5494"/>
              </a:buClr>
              <a:buNone/>
            </a:pPr>
            <a:endParaRPr lang="en-GB" sz="900" dirty="0"/>
          </a:p>
          <a:p>
            <a:pPr marL="457200" lvl="1" indent="0">
              <a:buClr>
                <a:srgbClr val="0F5494"/>
              </a:buClr>
              <a:buNone/>
            </a:pPr>
            <a:endParaRPr lang="en-GB" dirty="0" smtClean="0"/>
          </a:p>
          <a:p>
            <a:pPr marL="457200" lvl="1" indent="0">
              <a:buClr>
                <a:srgbClr val="0F5494"/>
              </a:buClr>
              <a:buNone/>
            </a:pPr>
            <a:endParaRPr lang="en-GB" dirty="0"/>
          </a:p>
          <a:p>
            <a:pPr marL="457200" lvl="1" indent="0">
              <a:buClr>
                <a:srgbClr val="0F5494"/>
              </a:buClr>
              <a:buNone/>
            </a:pPr>
            <a:endParaRPr lang="en-GB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dirty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sz="900" dirty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i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416" y="188640"/>
            <a:ext cx="43325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8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Rationale</a:t>
            </a:r>
            <a:r>
              <a:rPr lang="fr-BE" altLang="en-US" sz="28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 for change</a:t>
            </a:r>
          </a:p>
          <a:p>
            <a:pPr eaLnBrk="1" hangingPunct="1">
              <a:spcBef>
                <a:spcPts val="0"/>
              </a:spcBef>
            </a:pPr>
            <a:endParaRPr lang="pl-PL" altLang="en-US" sz="2600" b="1" dirty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7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112146"/>
              </p:ext>
            </p:extLst>
          </p:nvPr>
        </p:nvGraphicFramePr>
        <p:xfrm>
          <a:off x="0" y="-3"/>
          <a:ext cx="9143999" cy="6999254"/>
        </p:xfrm>
        <a:graphic>
          <a:graphicData uri="http://schemas.openxmlformats.org/drawingml/2006/table">
            <a:tbl>
              <a:tblPr firstRow="1" firstCol="1" bandRow="1"/>
              <a:tblGrid>
                <a:gridCol w="2135125"/>
                <a:gridCol w="1284747"/>
                <a:gridCol w="1512168"/>
                <a:gridCol w="1368152"/>
                <a:gridCol w="2843807"/>
              </a:tblGrid>
              <a:tr h="16405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Member State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Point at Which Recycling is Reported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Stated preference for where recycling should be measured as part of the </a:t>
                      </a:r>
                      <a:r>
                        <a:rPr lang="en-GB" sz="1000" b="1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revised proposal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8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Point of Collection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After First Sorting / Treatment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Reprocessor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Austria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Belgium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Point of Collection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Bulgaria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Croatia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Cyprus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-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Czech Republic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Denmark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Point of Collection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Estonia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Finland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Output of the first sorting operation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France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Germany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At the first treatment stage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Greece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Hungary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Ireland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Italy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Latvia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Output of the first sorting operation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Lithuania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55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Luxembourg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Malta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Netherlands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Not stated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Poland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Portugal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Suggest a mixed approach depending on waste stream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Romania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Slovakia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Not stated</a:t>
                      </a: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05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Slovenia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Spain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Sweden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Not stated</a:t>
                      </a: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1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Post Sorting / Input to Final Recycling Process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66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017" marR="32017" marT="0" marB="0" anchor="ctr">
                    <a:lnL w="12700" cap="flat" cmpd="sng" algn="ctr">
                      <a:solidFill>
                        <a:srgbClr val="00A7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5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84784"/>
            <a:ext cx="8964488" cy="5040560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altLang="en-US" i="0" dirty="0" smtClean="0"/>
              <a:t>Two options to report recycling: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altLang="en-US" sz="900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200" i="0" dirty="0" smtClean="0"/>
              <a:t>Input into final recycling process </a:t>
            </a:r>
            <a:r>
              <a:rPr lang="en-GB" altLang="en-US" sz="2200" b="0" i="0" dirty="0" smtClean="0"/>
              <a:t>(cf</a:t>
            </a:r>
            <a:r>
              <a:rPr lang="en-GB" altLang="en-US" sz="2200" b="0" dirty="0" smtClean="0"/>
              <a:t>. definition)</a:t>
            </a:r>
            <a:endParaRPr lang="en-GB" altLang="en-US" sz="2200" b="0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altLang="en-US" sz="900" i="0" dirty="0" smtClean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200" dirty="0"/>
              <a:t>Output of sorting under the following conditions: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000" dirty="0" smtClean="0"/>
              <a:t>Output of the sorting operation is sent into final recycling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000" dirty="0" smtClean="0"/>
              <a:t>Weight of rejects </a:t>
            </a:r>
            <a:r>
              <a:rPr lang="en-GB" altLang="en-US" sz="2000" i="0" dirty="0" smtClean="0"/>
              <a:t>below 10%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GB" altLang="en-US" sz="2000" dirty="0" smtClean="0"/>
              <a:t>Effective system of quality control and traceability</a:t>
            </a:r>
          </a:p>
          <a:p>
            <a:pPr lvl="2">
              <a:buClr>
                <a:srgbClr val="0F5494"/>
              </a:buClr>
              <a:buFont typeface="Wingdings" panose="05000000000000000000" pitchFamily="2" charset="2"/>
              <a:buChar char="ü"/>
            </a:pPr>
            <a:endParaRPr lang="en-GB" altLang="en-US" sz="90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GB" altLang="en-US" i="0" dirty="0" smtClean="0"/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altLang="en-US" i="0" dirty="0" smtClean="0"/>
              <a:t>Possibility to count recycling of metals taking place in conjunction with incineration  </a:t>
            </a:r>
          </a:p>
          <a:p>
            <a:pPr marL="457200" lvl="1" indent="0">
              <a:buClr>
                <a:srgbClr val="0F5494"/>
              </a:buClr>
              <a:buNone/>
            </a:pPr>
            <a:endParaRPr lang="en-GB" altLang="en-US" i="0" dirty="0" smtClean="0"/>
          </a:p>
          <a:p>
            <a:pPr eaLnBrk="1" hangingPunct="1">
              <a:buClr>
                <a:srgbClr val="FFD624"/>
              </a:buClr>
              <a:buFontTx/>
              <a:buNone/>
            </a:pPr>
            <a:endParaRPr lang="en-GB" altLang="en-US" i="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690" y="4505"/>
            <a:ext cx="433256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Calculating</a:t>
            </a:r>
            <a:r>
              <a:rPr lang="fr-BE" altLang="en-US" sz="24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 </a:t>
            </a: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recycling</a:t>
            </a:r>
            <a:r>
              <a:rPr lang="fr-BE" altLang="en-US" sz="2400" b="1" dirty="0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: the new </a:t>
            </a:r>
            <a:r>
              <a:rPr lang="fr-BE" altLang="en-US" sz="2400" b="1" dirty="0" err="1" smtClean="0">
                <a:solidFill>
                  <a:srgbClr val="FFD624"/>
                </a:solidFill>
                <a:latin typeface="Tahoma" pitchFamily="34" charset="0"/>
                <a:ea typeface="MS PGothic" pitchFamily="34" charset="-128"/>
              </a:rPr>
              <a:t>proposal</a:t>
            </a:r>
            <a:endParaRPr lang="fr-BE" altLang="en-US" sz="2400" b="1" dirty="0" smtClean="0">
              <a:solidFill>
                <a:srgbClr val="FFD624"/>
              </a:solidFill>
              <a:latin typeface="Tahoma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</a:pPr>
            <a:endParaRPr lang="pl-PL" altLang="en-US" sz="2600" b="1" dirty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5823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520" y="2852936"/>
            <a:ext cx="8532812" cy="1728787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D624"/>
                </a:solidFill>
              </a:rPr>
              <a:t>II. </a:t>
            </a:r>
            <a:r>
              <a:rPr lang="en-GB" dirty="0" smtClean="0">
                <a:solidFill>
                  <a:srgbClr val="FFD624"/>
                </a:solidFill>
              </a:rPr>
              <a:t>Calculating Preparation </a:t>
            </a:r>
            <a:r>
              <a:rPr lang="en-GB" dirty="0">
                <a:solidFill>
                  <a:srgbClr val="FFD624"/>
                </a:solidFill>
              </a:rPr>
              <a:t>for Reuse: </a:t>
            </a:r>
            <a:r>
              <a:rPr lang="en-GB" dirty="0" smtClean="0">
                <a:solidFill>
                  <a:srgbClr val="FFD624"/>
                </a:solidFill>
              </a:rPr>
              <a:t>Waste </a:t>
            </a:r>
            <a:endParaRPr lang="en-GB" dirty="0">
              <a:solidFill>
                <a:srgbClr val="FFD624"/>
              </a:solidFill>
            </a:endParaRPr>
          </a:p>
          <a:p>
            <a:pPr algn="ctr"/>
            <a:endParaRPr lang="en-GB" dirty="0" smtClean="0">
              <a:solidFill>
                <a:srgbClr val="FFD624"/>
              </a:solidFill>
            </a:endParaRPr>
          </a:p>
          <a:p>
            <a:pPr algn="ctr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4475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1340</TotalTime>
  <Words>797</Words>
  <Application>Microsoft Office PowerPoint</Application>
  <PresentationFormat>On-screen Show (4:3)</PresentationFormat>
  <Paragraphs>246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Blank</vt:lpstr>
      <vt:lpstr>5_Slide_Master</vt:lpstr>
      <vt:lpstr>7_Slide_Master</vt:lpstr>
      <vt:lpstr>1_Blank</vt:lpstr>
      <vt:lpstr>2015 Waste Proposals:  Calculation Rules COM (2015) 595 – Art 1(11) COM (2015) 596 – Art 1 (4)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Waste Legislative Proposals:  Impact Assessment</dc:title>
  <dc:creator>PETROVA Rozalina (ENV)</dc:creator>
  <cp:lastModifiedBy>LANGENDORFF Julius Willem (ENV)</cp:lastModifiedBy>
  <cp:revision>101</cp:revision>
  <dcterms:created xsi:type="dcterms:W3CDTF">2016-01-07T15:09:15Z</dcterms:created>
  <dcterms:modified xsi:type="dcterms:W3CDTF">2016-02-01T08:03:08Z</dcterms:modified>
</cp:coreProperties>
</file>